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charts/chart1.xml" ContentType="application/vnd.openxmlformats-officedocument.drawingml.char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1" r:id="rId4"/>
    <p:sldMasterId id="2147483903" r:id="rId5"/>
    <p:sldMasterId id="2147483920" r:id="rId6"/>
    <p:sldMasterId id="2147483951" r:id="rId7"/>
  </p:sldMasterIdLst>
  <p:notesMasterIdLst>
    <p:notesMasterId r:id="rId32"/>
  </p:notesMasterIdLst>
  <p:sldIdLst>
    <p:sldId id="2147478268" r:id="rId8"/>
    <p:sldId id="2147478255" r:id="rId9"/>
    <p:sldId id="2147478272" r:id="rId10"/>
    <p:sldId id="2147472006" r:id="rId11"/>
    <p:sldId id="2147478273" r:id="rId12"/>
    <p:sldId id="2147470241" r:id="rId13"/>
    <p:sldId id="2147478281" r:id="rId14"/>
    <p:sldId id="2147478284" r:id="rId15"/>
    <p:sldId id="2147478291" r:id="rId16"/>
    <p:sldId id="2147478292" r:id="rId17"/>
    <p:sldId id="2147478294" r:id="rId18"/>
    <p:sldId id="2147478293" r:id="rId19"/>
    <p:sldId id="2147478295" r:id="rId20"/>
    <p:sldId id="2147478282" r:id="rId21"/>
    <p:sldId id="2147478285" r:id="rId22"/>
    <p:sldId id="2147478286" r:id="rId23"/>
    <p:sldId id="2147478287" r:id="rId24"/>
    <p:sldId id="2147478288" r:id="rId25"/>
    <p:sldId id="2147478290" r:id="rId26"/>
    <p:sldId id="2147478283" r:id="rId27"/>
    <p:sldId id="2147478296" r:id="rId28"/>
    <p:sldId id="2147478297" r:id="rId29"/>
    <p:sldId id="2147478299" r:id="rId30"/>
    <p:sldId id="2147478298" r:id="rId31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D76714-EC4B-45FE-88CF-90A1DEBF454E}">
          <p14:sldIdLst>
            <p14:sldId id="2147478268"/>
            <p14:sldId id="2147478255"/>
            <p14:sldId id="2147478272"/>
            <p14:sldId id="2147472006"/>
            <p14:sldId id="2147478273"/>
            <p14:sldId id="2147470241"/>
            <p14:sldId id="2147478281"/>
            <p14:sldId id="2147478284"/>
            <p14:sldId id="2147478291"/>
            <p14:sldId id="2147478292"/>
            <p14:sldId id="2147478294"/>
            <p14:sldId id="2147478293"/>
            <p14:sldId id="2147478295"/>
            <p14:sldId id="2147478282"/>
            <p14:sldId id="2147478285"/>
            <p14:sldId id="2147478286"/>
            <p14:sldId id="2147478287"/>
            <p14:sldId id="2147478288"/>
            <p14:sldId id="2147478290"/>
            <p14:sldId id="2147478283"/>
            <p14:sldId id="2147478296"/>
            <p14:sldId id="2147478297"/>
            <p14:sldId id="2147478299"/>
            <p14:sldId id="2147478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1"/>
    <a:srgbClr val="F1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88" autoAdjust="0"/>
    <p:restoredTop sz="86303" autoAdjust="0"/>
  </p:normalViewPr>
  <p:slideViewPr>
    <p:cSldViewPr snapToGrid="0">
      <p:cViewPr varScale="1">
        <p:scale>
          <a:sx n="73" d="100"/>
          <a:sy n="73" d="100"/>
        </p:scale>
        <p:origin x="14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85003499999999999"/>
        </c:manualLayout>
      </c:layout>
      <c:pie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4.1227E-2"/>
          <c:y val="0.95121999999999995"/>
          <c:w val="0.91754599999999997"/>
          <c:h val="4.8779599999999999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800" b="0" i="0" u="none" strike="noStrike">
              <a:solidFill>
                <a:srgbClr val="000000"/>
              </a:solidFill>
              <a:latin typeface="Intel Clear"/>
            </a:defRPr>
          </a:pPr>
          <a:endParaRPr lang="zh-CN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ACC96268-0B6D-4115-A386-62DA33698AA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E246CDC4-0ADD-428C-B4C5-D0CE8C2B2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0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4A13F9-C505-46A5-B893-C8FF1A8071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4916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4A13F9-C505-46A5-B893-C8FF1A8071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868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ONEAPI STUDENT AMBASSADOR PROGRAM</a:t>
            </a:r>
          </a:p>
          <a:p>
            <a:endParaRPr lang="en-US"/>
          </a:p>
          <a:p>
            <a:r>
              <a:rPr lang="en-US"/>
              <a:t>Criteria to participate include the following:</a:t>
            </a:r>
          </a:p>
          <a:p>
            <a:endParaRPr lang="en-US"/>
          </a:p>
          <a:p>
            <a:pPr marL="647824" lvl="1" indent="-176679">
              <a:buFont typeface="Arial" panose="020B0604020202020204" pitchFamily="34" charset="0"/>
              <a:buChar char="•"/>
            </a:pPr>
            <a:r>
              <a:rPr lang="en-US" b="1"/>
              <a:t>Enrolled in an undergraduate or graduate degree program</a:t>
            </a:r>
            <a:r>
              <a:rPr lang="en-US"/>
              <a:t> in any regionally accredited university, with a minimum of one year left until graduation</a:t>
            </a:r>
          </a:p>
          <a:p>
            <a:pPr marL="647824" lvl="1" indent="-176679">
              <a:buFont typeface="Arial" panose="020B0604020202020204" pitchFamily="34" charset="0"/>
              <a:buChar char="•"/>
            </a:pPr>
            <a:r>
              <a:rPr lang="en-US" b="1"/>
              <a:t>Willing to be an on-campus advocate for Intel technology</a:t>
            </a:r>
            <a:r>
              <a:rPr lang="en-US"/>
              <a:t> and share your work at events/conferences and host meetups on campus</a:t>
            </a:r>
          </a:p>
          <a:p>
            <a:pPr marL="647824" lvl="1" indent="-176679">
              <a:buFont typeface="Arial" panose="020B0604020202020204" pitchFamily="34" charset="0"/>
              <a:buChar char="•"/>
            </a:pPr>
            <a:r>
              <a:rPr lang="en-US" b="1"/>
              <a:t>Create  a project on </a:t>
            </a:r>
            <a:r>
              <a:rPr lang="en-US" b="1" err="1"/>
              <a:t>DevMesh</a:t>
            </a:r>
            <a:r>
              <a:rPr lang="en-US"/>
              <a:t> describing the work or research you are supporting</a:t>
            </a:r>
          </a:p>
          <a:p>
            <a:endParaRPr lang="en-US"/>
          </a:p>
          <a:p>
            <a:r>
              <a:rPr lang="en-US"/>
              <a:t>QR code </a:t>
            </a:r>
            <a:r>
              <a:rPr lang="en-US" err="1"/>
              <a:t>desination</a:t>
            </a:r>
            <a:r>
              <a:rPr lang="en-US"/>
              <a:t>: https://</a:t>
            </a:r>
            <a:r>
              <a:rPr lang="en-US" err="1"/>
              <a:t>www.intel.com</a:t>
            </a:r>
            <a:r>
              <a:rPr lang="en-US"/>
              <a:t>/content/www/us/</a:t>
            </a:r>
            <a:r>
              <a:rPr lang="en-US" err="1"/>
              <a:t>en</a:t>
            </a:r>
            <a:r>
              <a:rPr lang="en-US"/>
              <a:t>/developer/tools/</a:t>
            </a:r>
            <a:r>
              <a:rPr lang="en-US" err="1"/>
              <a:t>oneapi</a:t>
            </a:r>
            <a:r>
              <a:rPr lang="en-US"/>
              <a:t>/training/academic-program/</a:t>
            </a:r>
            <a:r>
              <a:rPr lang="en-US" err="1"/>
              <a:t>student-ambassador.html#gs.irkafm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84D47-10E4-4BF6-A027-444ECE1C9E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82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ue A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0" name="Square"/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1" name="Rectangle"/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2" name="Square"/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 Light</a:t>
            </a:r>
            <a:endParaRPr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5379059-B28C-483A-9CD1-B3EB81874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EFC1083-9176-4B55-B8AB-9F31A213ED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8DF977-78B3-4C00-9E43-1223CD667932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8F73C8D-05B1-4270-85FA-B1FD37A25A06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C6580CA-6E37-4F04-8FAD-D6491FEE8CE6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C614C49-972F-498A-9654-844CECF9AF64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22EBBE0-933B-4A65-BAAC-DC5972E3F9A4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608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15046" y="0"/>
            <a:ext cx="5129422" cy="641616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471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7FB3F6-9C71-45A0-8236-12671533CA2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1C73349-1E00-4922-970C-187F97CE06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47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ull Pa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D9210-5064-4050-9368-9292054D59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1286" y="0"/>
            <a:ext cx="11744325" cy="6401797"/>
          </a:xfr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itle Text">
            <a:extLst>
              <a:ext uri="{FF2B5EF4-FFF2-40B4-BE49-F238E27FC236}">
                <a16:creationId xmlns:a16="http://schemas.microsoft.com/office/drawing/2014/main" id="{14AFAB66-6BED-5D47-B26F-D9C8808F3A1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0"/>
            <a:ext cx="11010899" cy="87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Full page Image, Delete Title if Necessary</a:t>
            </a:r>
          </a:p>
        </p:txBody>
      </p:sp>
    </p:spTree>
    <p:extLst>
      <p:ext uri="{BB962C8B-B14F-4D97-AF65-F5344CB8AC3E}">
        <p14:creationId xmlns:p14="http://schemas.microsoft.com/office/powerpoint/2010/main" val="169902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145FA424-6F4D-7644-8964-49FF4943202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1" y="571501"/>
            <a:ext cx="11022060" cy="87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1592529"/>
            <a:ext cx="11010900" cy="3727184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E196E31-7238-4049-821C-D94FDEAEDC5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5461818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27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hart Exam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7759918-59AA-4DFC-90DA-60CD5B2BD6B8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Square">
            <a:extLst>
              <a:ext uri="{FF2B5EF4-FFF2-40B4-BE49-F238E27FC236}">
                <a16:creationId xmlns:a16="http://schemas.microsoft.com/office/drawing/2014/main" id="{D4662ED0-432E-6C48-8B26-9A21EDA54E68}"/>
              </a:ext>
            </a:extLst>
          </p:cNvPr>
          <p:cNvSpPr/>
          <p:nvPr userDrawn="1"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F4199-9905-E94D-9EEB-E7016E48C0FC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145FA424-6F4D-7644-8964-49FF4943202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1" y="571501"/>
            <a:ext cx="11022060" cy="87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1599816"/>
            <a:ext cx="11010900" cy="3719897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B9FFF72B-62D2-4E22-9A98-EF3F6229F4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85269BB-7AC7-41A6-BC05-71FDAD0FDBA2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22ECF1F-2453-406E-AC0D-F6E6614ECF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5476099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C53A36-6661-45AA-8054-02BA7512E621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9475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56CA39C9-EAE4-4511-9CE8-BB4D4B47FC0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rgbClr val="525252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B923F7B-306D-4D7E-9DB3-5B163B8D5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39750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736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8B5B8CD-DD94-44E8-9F69-C9075C2E0A93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21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655609-5439-9C4A-8F0D-9AB5A1AAC9A3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4D76E8-466A-4C06-9261-BDE1AA914749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88B335-02FC-4504-AF46-DF56B2EC52E4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6" name="Title Text">
            <a:extLst>
              <a:ext uri="{FF2B5EF4-FFF2-40B4-BE49-F238E27FC236}">
                <a16:creationId xmlns:a16="http://schemas.microsoft.com/office/drawing/2014/main" id="{38003A1C-51D1-4427-BFE8-8448E4C61D6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30F9DFC-5AE2-4BB1-822C-8EAEAE2CA5F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48942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2519BB-51CE-4A9C-AFEF-514971F5D779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2164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Light Blue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07A2BC2-9250-4B6C-8674-1CD30F0A349F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22C60C-8CBC-40B8-ABEA-44BF775A3581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A864FA-3818-4931-B452-798F1E7F5A67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FC8DFF-85CB-4435-B144-6A1DC4093482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5844F860-03F8-4657-A6E6-4E8919DD4FF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DACC9CB-1B2F-42BF-8D9F-62EC595FEA6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64420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759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quare">
            <a:extLst>
              <a:ext uri="{FF2B5EF4-FFF2-40B4-BE49-F238E27FC236}">
                <a16:creationId xmlns:a16="http://schemas.microsoft.com/office/drawing/2014/main" id="{4C58A6BF-BF0D-4749-B07B-7C0A27747D42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97" name="Square"/>
          <p:cNvSpPr/>
          <p:nvPr/>
        </p:nvSpPr>
        <p:spPr>
          <a:xfrm>
            <a:off x="709974" y="2295859"/>
            <a:ext cx="318638" cy="318638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98" name="Square"/>
          <p:cNvSpPr/>
          <p:nvPr/>
        </p:nvSpPr>
        <p:spPr>
          <a:xfrm>
            <a:off x="536812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99" name="Square"/>
          <p:cNvSpPr/>
          <p:nvPr/>
        </p:nvSpPr>
        <p:spPr>
          <a:xfrm>
            <a:off x="709974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700" name="Rectangle"/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705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846515-4871-AA4D-B71A-1561CC2E370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E89D76-523B-456C-9EE9-BC9CB964E5C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D8740F-FED9-4D14-9DF3-3BA84ADF820C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EF55E0-947C-4281-8A2A-E59398C246AB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F192548-45E5-4F50-A32B-E61F6CFA996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8703551-AC59-4BD9-8B3C-616B6DFB3DB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210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Blu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quare">
            <a:extLst>
              <a:ext uri="{FF2B5EF4-FFF2-40B4-BE49-F238E27FC236}">
                <a16:creationId xmlns:a16="http://schemas.microsoft.com/office/drawing/2014/main" id="{3B808FDC-D2A2-42EB-B356-E69E4A048F8E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8A1BD37C-2C85-4873-ABDD-4B358A87ED4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70" name="Square"/>
          <p:cNvSpPr/>
          <p:nvPr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D9692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71" name="Square"/>
          <p:cNvSpPr/>
          <p:nvPr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F6CB4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72" name="Square"/>
          <p:cNvSpPr/>
          <p:nvPr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D9692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673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0FD0E6-78D1-5F44-A938-3A961F43FACD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002A24-73D0-4602-A8A1-5D9281BAF934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1659E3-0873-4033-A7E2-31DB4A07B08A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60C086-3964-411C-85AF-F720D5E83519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Title Text">
            <a:extLst>
              <a:ext uri="{FF2B5EF4-FFF2-40B4-BE49-F238E27FC236}">
                <a16:creationId xmlns:a16="http://schemas.microsoft.com/office/drawing/2014/main" id="{1F252960-CAAB-483D-8A6A-5882E4B6282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AFA146E-21CD-4BD6-A89D-E6C5A68508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077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Ligh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quare">
            <a:extLst>
              <a:ext uri="{FF2B5EF4-FFF2-40B4-BE49-F238E27FC236}">
                <a16:creationId xmlns:a16="http://schemas.microsoft.com/office/drawing/2014/main" id="{FE9A3852-307B-4677-A2E2-D7DC495E366A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1E9FE6C1-27FB-467A-8BF9-B80A0C35FED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1" name="Square">
            <a:extLst>
              <a:ext uri="{FF2B5EF4-FFF2-40B4-BE49-F238E27FC236}">
                <a16:creationId xmlns:a16="http://schemas.microsoft.com/office/drawing/2014/main" id="{C93C8C2E-66DD-E64F-BD60-42EBDC0E958E}"/>
              </a:ext>
            </a:extLst>
          </p:cNvPr>
          <p:cNvSpPr/>
          <p:nvPr userDrawn="1"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004A8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A14FBD-B953-BA4F-8F83-DE73E3C37290}"/>
              </a:ext>
            </a:extLst>
          </p:cNvPr>
          <p:cNvSpPr/>
          <p:nvPr userDrawn="1"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7" name="Square">
            <a:extLst>
              <a:ext uri="{FF2B5EF4-FFF2-40B4-BE49-F238E27FC236}">
                <a16:creationId xmlns:a16="http://schemas.microsoft.com/office/drawing/2014/main" id="{59044771-2E3B-C941-8593-8E508F542287}"/>
              </a:ext>
            </a:extLst>
          </p:cNvPr>
          <p:cNvSpPr/>
          <p:nvPr userDrawn="1"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93C42A-FAA6-40D8-A663-DDDE456C16C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BA887-D95E-434F-B1E9-73FC7AE8C2A8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E5861BF-901F-47D4-91BC-0B353503F23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BA33390-07D4-4E2C-BDA6-AE147B907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075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Blue B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E706504-BEDA-1441-8BC1-243269FBBC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 Light</a:t>
            </a:r>
            <a:endParaRPr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1E0DDC0-B435-4D0B-837E-0E27121099B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5F1BD0FC-D3B7-4D2E-989A-64ED187DAF99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3D2DE0DF-793A-4E90-BB4C-004CD646F4EF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C39C59F8-1EBA-44B6-940C-E67247F76722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251DAF-788D-46D0-84B3-34DFEE6262F3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050DF4B-855E-41F4-9B0B-9B0BA01FB4FE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E76890-19E8-4E79-B88A-5E246700E0DB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094D935-4B06-467E-ACD3-E78CD1B86EE3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E1BDA4-68F2-4FA3-BD91-CBC85BF15A79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48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quare">
            <a:extLst>
              <a:ext uri="{FF2B5EF4-FFF2-40B4-BE49-F238E27FC236}">
                <a16:creationId xmlns:a16="http://schemas.microsoft.com/office/drawing/2014/main" id="{55D0C779-F23A-40CE-B4C7-842A10085F59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1EFAB719-B3C2-4520-AFF9-4A06F169DB2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511" name="Rectangle"/>
          <p:cNvSpPr/>
          <p:nvPr/>
        </p:nvSpPr>
        <p:spPr>
          <a:xfrm>
            <a:off x="5815052" y="401865"/>
            <a:ext cx="5927511" cy="60034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97FC80-1304-44AF-BD9E-CFB8D3B37C9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1B60A262-0CE7-4C6B-B734-0B0EA0F1A4A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B80F0DD-816B-4E0B-8C85-8413DB8C70E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8484E-3DC4-4DF6-819B-FDDDA6F166CB}"/>
              </a:ext>
            </a:extLst>
          </p:cNvPr>
          <p:cNvSpPr txBox="1"/>
          <p:nvPr userDrawn="1"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 err="1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1553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Blu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E89D76-523B-456C-9EE9-BC9CB964E5C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Text">
            <a:extLst>
              <a:ext uri="{FF2B5EF4-FFF2-40B4-BE49-F238E27FC236}">
                <a16:creationId xmlns:a16="http://schemas.microsoft.com/office/drawing/2014/main" id="{72D74CEB-BA0A-43F1-82CE-384185B612C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0F55EEA-3D90-42F4-B8D0-30E0374D2A5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CCC3F4-FFF1-4AD9-8605-41A61B8926CF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Square">
            <a:extLst>
              <a:ext uri="{FF2B5EF4-FFF2-40B4-BE49-F238E27FC236}">
                <a16:creationId xmlns:a16="http://schemas.microsoft.com/office/drawing/2014/main" id="{C4A06178-9ACC-4082-8329-4A9A59924508}"/>
              </a:ext>
            </a:extLst>
          </p:cNvPr>
          <p:cNvSpPr/>
          <p:nvPr userDrawn="1"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922DFF-5663-40DE-9B54-4149EDB7740E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E5997704-33EA-4D7D-8B55-E46DD22168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C3544D4-6B59-4B11-BC0E-2FD48F693641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2FEA03-1122-4C36-ACD1-DA42FB8A03DC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3D4EB9-5CAF-4B81-91EA-AD490D0B13E4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71020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Light Blue 2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93C42A-FAA6-40D8-A663-DDDE456C16C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6A03358B-3D25-4A6D-85E6-54F235A943A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8EBE803-6659-42A1-A094-94B9EF7ABC2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0D4B91-0BAF-46EC-9A7C-9D57C3224A9C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0B67E-5DCD-4732-882C-64DE9CC86419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2F70C4FC-7A21-4AFA-8998-5EAB2E19CB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D716FF7-59F9-414F-85CD-8E23360D2B4C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4273EB-E90B-42F7-8CE9-6A1713A08CA3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8FFA5B-1C6A-486A-A0FE-02206FCDC54A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4165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5">
            <a:extLst>
              <a:ext uri="{FF2B5EF4-FFF2-40B4-BE49-F238E27FC236}">
                <a16:creationId xmlns:a16="http://schemas.microsoft.com/office/drawing/2014/main" id="{F0529FEA-BEC4-644C-94EE-601D5BED26F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80995965"/>
              </p:ext>
            </p:extLst>
          </p:nvPr>
        </p:nvGraphicFramePr>
        <p:xfrm>
          <a:off x="7201593" y="1799047"/>
          <a:ext cx="3472287" cy="4025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itle Text">
            <a:extLst>
              <a:ext uri="{FF2B5EF4-FFF2-40B4-BE49-F238E27FC236}">
                <a16:creationId xmlns:a16="http://schemas.microsoft.com/office/drawing/2014/main" id="{0EA1A176-5931-41CA-86D5-15FC4398AA4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7652EB-8B2D-46CC-B147-89A4C26A2D8F}"/>
              </a:ext>
            </a:extLst>
          </p:cNvPr>
          <p:cNvSpPr/>
          <p:nvPr userDrawn="1"/>
        </p:nvSpPr>
        <p:spPr>
          <a:xfrm>
            <a:off x="0" y="0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1A480A-B7B4-498C-9868-A91E2651D429}"/>
              </a:ext>
            </a:extLst>
          </p:cNvPr>
          <p:cNvSpPr/>
          <p:nvPr userDrawn="1"/>
        </p:nvSpPr>
        <p:spPr>
          <a:xfrm rot="5400000">
            <a:off x="-2978450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9660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Rectangle"/>
          <p:cNvSpPr/>
          <p:nvPr userDrawn="1"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61" name="Square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A778AB-F6EC-4101-87E6-DECF7944E661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1F1A6-2FDF-4676-B713-F9746DD3A821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E400EEBB-F912-40CA-A759-DEFE1516497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</p:spTree>
    <p:extLst>
      <p:ext uri="{BB962C8B-B14F-4D97-AF65-F5344CB8AC3E}">
        <p14:creationId xmlns:p14="http://schemas.microsoft.com/office/powerpoint/2010/main" val="190651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 Light Blue">
    <p:bg>
      <p:bgPr>
        <a:solidFill>
          <a:srgbClr val="00C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Rectangle"/>
          <p:cNvSpPr/>
          <p:nvPr userDrawn="1"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61" name="Square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E60B70-5DF3-4398-B558-301661292DFC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2CF38D-B95A-4CD5-8F7D-86EA9C709AD4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93B25211-1805-4C17-8545-7E02A678639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</p:spTree>
    <p:extLst>
      <p:ext uri="{BB962C8B-B14F-4D97-AF65-F5344CB8AC3E}">
        <p14:creationId xmlns:p14="http://schemas.microsoft.com/office/powerpoint/2010/main" val="178020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DA94F2D-B7BD-4CE9-A606-F00802F313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9949" y="2409775"/>
            <a:ext cx="4080108" cy="15213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655609-5439-9C4A-8F0D-9AB5A1AAC9A3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112354-342E-49CE-8E3C-E078BBE1ADF7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21D8AD-9194-4DBA-8221-7F294421810B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8279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105A71-74C5-4886-9E5B-8431B6F4C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5" y="1"/>
            <a:ext cx="1218895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6BC2F-544E-4727-A6CC-2BE3B3E01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281" y="3180387"/>
            <a:ext cx="7605125" cy="921096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2825262-3F6E-4DC6-AA53-E30B25B158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183" y="2768837"/>
            <a:ext cx="7604223" cy="348301"/>
          </a:xfrm>
        </p:spPr>
        <p:txBody>
          <a:bodyPr anchor="b" anchorCtr="0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23751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237818" y="2"/>
            <a:ext cx="5954183" cy="635846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5342467" cy="1158240"/>
          </a:xfrm>
        </p:spPr>
        <p:txBody>
          <a:bodyPr>
            <a:noAutofit/>
          </a:bodyPr>
          <a:lstStyle>
            <a:lvl1pPr>
              <a:defRPr sz="3733" b="0" i="0" baseline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28pt Intel Clear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1166A8CE-E62F-44B1-9BD1-4B81EEDE6F78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766992"/>
            <a:ext cx="5342467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16pt Intel Clear bullet one</a:t>
            </a:r>
          </a:p>
          <a:p>
            <a:pPr lvl="2"/>
            <a:r>
              <a:rPr lang="en-US" err="1"/>
              <a:t>14pt</a:t>
            </a:r>
            <a:r>
              <a:rPr lang="en-US"/>
              <a:t> Intel Clear third level</a:t>
            </a:r>
          </a:p>
          <a:p>
            <a:pPr lvl="3"/>
            <a:r>
              <a:rPr lang="en-US" err="1"/>
              <a:t>12pt</a:t>
            </a:r>
            <a:r>
              <a:rPr lang="en-US"/>
              <a:t> Intel Clear fourth level</a:t>
            </a:r>
          </a:p>
          <a:p>
            <a:pPr lvl="4"/>
            <a:r>
              <a:rPr lang="en-US" err="1"/>
              <a:t>12pt</a:t>
            </a:r>
            <a:r>
              <a:rPr lang="en-US"/>
              <a:t> Intel Clear 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3999D-7A73-4F76-AE27-536525FDE892}"/>
              </a:ext>
            </a:extLst>
          </p:cNvPr>
          <p:cNvSpPr txBox="1"/>
          <p:nvPr userDrawn="1"/>
        </p:nvSpPr>
        <p:spPr>
          <a:xfrm>
            <a:off x="5477111" y="6507356"/>
            <a:ext cx="1231427" cy="21544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343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54pt Intel Clear Pro</a:t>
            </a:r>
            <a:br>
              <a:rPr lang="en-US"/>
            </a:br>
            <a:r>
              <a:rPr lang="en-US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16pt Intel Clear Subhead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54pt Intel Clear Pro</a:t>
            </a:r>
            <a:br>
              <a:rPr lang="en-US"/>
            </a:br>
            <a:r>
              <a:rPr lang="en-US"/>
              <a:t>blue section break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15453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"/>
          <p:cNvSpPr/>
          <p:nvPr/>
        </p:nvSpPr>
        <p:spPr>
          <a:xfrm>
            <a:off x="1466513" y="-28456"/>
            <a:ext cx="3430768" cy="5421617"/>
          </a:xfrm>
          <a:prstGeom prst="rect">
            <a:avLst/>
          </a:prstGeom>
          <a:solidFill>
            <a:srgbClr val="E7E7E7">
              <a:alpha val="39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2" name="Title Text">
            <a:extLst>
              <a:ext uri="{FF2B5EF4-FFF2-40B4-BE49-F238E27FC236}">
                <a16:creationId xmlns:a16="http://schemas.microsoft.com/office/drawing/2014/main" id="{82EC668F-6093-6548-B182-47568630A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rgbClr val="525252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</a:t>
            </a:r>
            <a:endParaRPr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87CC838-4D6E-4C99-A3F1-81F2913C62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0C3E650-A810-40D9-81A8-D3E73C9326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99F366F8-DC49-4E0B-B131-1FB92CC518E3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10443275-64C7-4249-92B8-990C3BB41279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908D9A-1608-44B4-A0A3-FC9E665728CA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952F383-4862-4271-B541-5612120030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513" y="5992753"/>
            <a:ext cx="1031758" cy="38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3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49747-86FB-45B7-AA0F-CDC088884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73C319-4A65-4BA3-A66B-CDEBB6530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F2E4F-A962-4646-AB5A-B8A4F4A66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1E19-F7E6-4117-9EA7-F990767E2063}" type="datetimeFigureOut">
              <a:rPr lang="en-MY" smtClean="0"/>
              <a:t>21/2/2024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AC6EB-B69D-4DEF-A0E0-FAB6D6170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7DD58-CAB1-4D22-9601-2E54B98A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7099-39CB-48F3-9652-166AB08F3228}" type="slidenum">
              <a:rPr lang="en-MY" smtClean="0"/>
              <a:t>‹#›</a:t>
            </a:fld>
            <a:endParaRPr lang="en-MY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3815B9-3014-4551-B8C6-97B39DFBFA0D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23A8FA-B86F-42F2-AE2D-D307E11D2708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B09336-0585-4AEC-8CE9-72C915A29E74}"/>
              </a:ext>
            </a:extLst>
          </p:cNvPr>
          <p:cNvSpPr/>
          <p:nvPr userDrawn="1"/>
        </p:nvSpPr>
        <p:spPr>
          <a:xfrm>
            <a:off x="5537995" y="6562504"/>
            <a:ext cx="11160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rgbClr val="525252"/>
                </a:solidFill>
                <a:latin typeface="IntelOne Display Regular" panose="020B0503020203020204" pitchFamily="34" charset="0"/>
              </a:rPr>
              <a:t>Intel Confidential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2CD76F-5684-4414-B474-CCFDF0D00FE5}"/>
              </a:ext>
            </a:extLst>
          </p:cNvPr>
          <p:cNvSpPr/>
          <p:nvPr userDrawn="1"/>
        </p:nvSpPr>
        <p:spPr>
          <a:xfrm>
            <a:off x="483010" y="6562504"/>
            <a:ext cx="8354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chemeClr val="tx2"/>
                </a:solidFill>
                <a:latin typeface="IntelOne Display Regular" panose="020B0503020203020204" pitchFamily="34" charset="0"/>
                <a:cs typeface="IntelOne Display HE Regular" panose="020B0503020203020204" pitchFamily="34" charset="-79"/>
              </a:rPr>
              <a:t>Intel</a:t>
            </a:r>
            <a:r>
              <a:rPr lang="en-US" sz="1000">
                <a:solidFill>
                  <a:srgbClr val="525252"/>
                </a:solidFill>
                <a:latin typeface="IntelOne Display Regular" panose="020B0503020203020204" pitchFamily="34" charset="0"/>
                <a:cs typeface="IntelOne Display HE Regular" panose="020B0503020203020204" pitchFamily="34" charset="-79"/>
              </a:rPr>
              <a:t> | </a:t>
            </a:r>
            <a:r>
              <a:rPr lang="en-US" sz="1000">
                <a:solidFill>
                  <a:schemeClr val="accent1"/>
                </a:solidFill>
                <a:latin typeface="IntelOne Display Regular" panose="020B0503020203020204" pitchFamily="34" charset="0"/>
                <a:cs typeface="IntelOne Display HE Regular" panose="020B0503020203020204" pitchFamily="34" charset="-79"/>
              </a:rPr>
              <a:t>OKRs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12823A1-E0D4-425C-A06E-9F90D7BDD6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931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35A4-51BC-4EA4-8E63-8A7D09FB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AEA0-8A4A-4395-842E-1588A8A29D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0999" y="1496292"/>
            <a:ext cx="5429865" cy="46866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29D013-C7B6-4628-B2EF-9C1967AE6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23935" y="1496292"/>
            <a:ext cx="5429865" cy="46866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A2CF5-CE57-9448-B340-2DD870168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IntelOne Text Light" panose="020B0403020203020204" pitchFamily="34" charset="77"/>
                <a:ea typeface="Intel Clear" panose="020B0604020203020204" pitchFamily="34" charset="0"/>
                <a:cs typeface="Times New Roman" panose="02020603050405020304" pitchFamily="18" charset="0"/>
              </a:rPr>
              <a:t>Department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803056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27CD9-817F-C340-A90D-92CEEA12DB9D}" type="datetimeFigureOut">
              <a:rPr kumimoji="1" lang="zh-CN" altLang="en-US" smtClean="0"/>
              <a:t>2024/2/21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682C2-4BCA-7F4B-9DEF-C0FE11893B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90965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45511-9421-2B4F-B3B0-29040D242FF0}" type="datetimeFigureOut">
              <a:rPr kumimoji="1" lang="zh-CN" altLang="en-US" smtClean="0"/>
              <a:t>2024/2/21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D788D-6ABE-FD49-9A80-765E7E68BF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9309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0429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Tm="2000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5"/>
            <a:ext cx="10363200" cy="14700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C0D4A-CE8C-43C9-9EF6-63419ADCBAE5}" type="datetime1">
              <a:rPr lang="zh-CN" altLang="en-US" smtClean="0"/>
              <a:pPr/>
              <a:t>2024/2/21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0628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3D1A8-ECB7-47DD-B7B8-60F265C4D66C}" type="datetime1">
              <a:rPr lang="zh-CN" altLang="en-US" smtClean="0"/>
              <a:pPr/>
              <a:t>2024/2/21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4793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5" y="4406901"/>
            <a:ext cx="10363200" cy="1362075"/>
          </a:xfrm>
        </p:spPr>
        <p:txBody>
          <a:bodyPr anchor="t"/>
          <a:lstStyle>
            <a:lvl1pPr algn="l">
              <a:defRPr sz="5299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2699">
                <a:solidFill>
                  <a:schemeClr val="tx1">
                    <a:tint val="75000"/>
                  </a:schemeClr>
                </a:solidFill>
              </a:defRPr>
            </a:lvl1pPr>
            <a:lvl2pPr marL="60946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26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38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85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31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77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2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70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B2BB-C192-40B8-BA2B-CE1E2A193555}" type="datetime1">
              <a:rPr lang="zh-CN" altLang="en-US" smtClean="0"/>
              <a:pPr/>
              <a:t>2024/2/21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3715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1" y="1200151"/>
            <a:ext cx="5384800" cy="3394075"/>
          </a:xfrm>
        </p:spPr>
        <p:txBody>
          <a:bodyPr/>
          <a:lstStyle>
            <a:lvl1pPr>
              <a:defRPr sz="3699"/>
            </a:lvl1pPr>
            <a:lvl2pPr>
              <a:defRPr sz="3199"/>
            </a:lvl2pPr>
            <a:lvl3pPr>
              <a:defRPr sz="2699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699"/>
            </a:lvl1pPr>
            <a:lvl2pPr>
              <a:defRPr sz="3199"/>
            </a:lvl2pPr>
            <a:lvl3pPr>
              <a:defRPr sz="2699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94B92-BA5F-479A-822F-C6D7C0674245}" type="datetime1">
              <a:rPr lang="zh-CN" altLang="en-US" smtClean="0"/>
              <a:pPr/>
              <a:t>2024/2/21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5214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63" indent="0">
              <a:buNone/>
              <a:defRPr sz="2699" b="1"/>
            </a:lvl2pPr>
            <a:lvl3pPr marL="1218926" indent="0">
              <a:buNone/>
              <a:defRPr sz="2400" b="1"/>
            </a:lvl3pPr>
            <a:lvl4pPr marL="1828388" indent="0">
              <a:buNone/>
              <a:defRPr sz="2100" b="1"/>
            </a:lvl4pPr>
            <a:lvl5pPr marL="2437851" indent="0">
              <a:buNone/>
              <a:defRPr sz="2100" b="1"/>
            </a:lvl5pPr>
            <a:lvl6pPr marL="3047314" indent="0">
              <a:buNone/>
              <a:defRPr sz="2100" b="1"/>
            </a:lvl6pPr>
            <a:lvl7pPr marL="3656777" indent="0">
              <a:buNone/>
              <a:defRPr sz="2100" b="1"/>
            </a:lvl7pPr>
            <a:lvl8pPr marL="4266240" indent="0">
              <a:buNone/>
              <a:defRPr sz="2100" b="1"/>
            </a:lvl8pPr>
            <a:lvl9pPr marL="4875703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99"/>
            </a:lvl1pPr>
            <a:lvl2pPr>
              <a:defRPr sz="2699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4"/>
            <a:ext cx="5389033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63" indent="0">
              <a:buNone/>
              <a:defRPr sz="2699" b="1"/>
            </a:lvl2pPr>
            <a:lvl3pPr marL="1218926" indent="0">
              <a:buNone/>
              <a:defRPr sz="2400" b="1"/>
            </a:lvl3pPr>
            <a:lvl4pPr marL="1828388" indent="0">
              <a:buNone/>
              <a:defRPr sz="2100" b="1"/>
            </a:lvl4pPr>
            <a:lvl5pPr marL="2437851" indent="0">
              <a:buNone/>
              <a:defRPr sz="2100" b="1"/>
            </a:lvl5pPr>
            <a:lvl6pPr marL="3047314" indent="0">
              <a:buNone/>
              <a:defRPr sz="2100" b="1"/>
            </a:lvl6pPr>
            <a:lvl7pPr marL="3656777" indent="0">
              <a:buNone/>
              <a:defRPr sz="2100" b="1"/>
            </a:lvl7pPr>
            <a:lvl8pPr marL="4266240" indent="0">
              <a:buNone/>
              <a:defRPr sz="2100" b="1"/>
            </a:lvl8pPr>
            <a:lvl9pPr marL="4875703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3199"/>
            </a:lvl1pPr>
            <a:lvl2pPr>
              <a:defRPr sz="2699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E94B1-12A6-4AEB-82BD-BFF2630F389D}" type="datetime1">
              <a:rPr lang="zh-CN" altLang="en-US" smtClean="0"/>
              <a:pPr/>
              <a:t>2024/2/21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133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8202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6F3F-EFCE-4F3B-9800-384B020E7EED}" type="datetime1">
              <a:rPr lang="zh-CN" altLang="en-US" smtClean="0"/>
              <a:pPr/>
              <a:t>2024/2/21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6003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0E91-6B20-408B-A0BE-D21B1E796A1B}" type="datetime1">
              <a:rPr lang="zh-CN" altLang="en-US" smtClean="0"/>
              <a:pPr/>
              <a:t>2024/2/21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4030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99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4" y="273051"/>
            <a:ext cx="6815666" cy="5853114"/>
          </a:xfrm>
        </p:spPr>
        <p:txBody>
          <a:bodyPr/>
          <a:lstStyle>
            <a:lvl1pPr>
              <a:defRPr sz="4299"/>
            </a:lvl1pPr>
            <a:lvl2pPr>
              <a:defRPr sz="3699"/>
            </a:lvl2pPr>
            <a:lvl3pPr>
              <a:defRPr sz="3199"/>
            </a:lvl3pPr>
            <a:lvl4pPr>
              <a:defRPr sz="2699"/>
            </a:lvl4pPr>
            <a:lvl5pPr>
              <a:defRPr sz="2699"/>
            </a:lvl5pPr>
            <a:lvl6pPr>
              <a:defRPr sz="2699"/>
            </a:lvl6pPr>
            <a:lvl7pPr>
              <a:defRPr sz="2699"/>
            </a:lvl7pPr>
            <a:lvl8pPr>
              <a:defRPr sz="2699"/>
            </a:lvl8pPr>
            <a:lvl9pPr>
              <a:defRPr sz="26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63" indent="0">
              <a:buNone/>
              <a:defRPr sz="1600"/>
            </a:lvl2pPr>
            <a:lvl3pPr marL="1218926" indent="0">
              <a:buNone/>
              <a:defRPr sz="1300"/>
            </a:lvl3pPr>
            <a:lvl4pPr marL="1828388" indent="0">
              <a:buNone/>
              <a:defRPr sz="1200"/>
            </a:lvl4pPr>
            <a:lvl5pPr marL="2437851" indent="0">
              <a:buNone/>
              <a:defRPr sz="1200"/>
            </a:lvl5pPr>
            <a:lvl6pPr marL="3047314" indent="0">
              <a:buNone/>
              <a:defRPr sz="1200"/>
            </a:lvl6pPr>
            <a:lvl7pPr marL="3656777" indent="0">
              <a:buNone/>
              <a:defRPr sz="1200"/>
            </a:lvl7pPr>
            <a:lvl8pPr marL="4266240" indent="0">
              <a:buNone/>
              <a:defRPr sz="1200"/>
            </a:lvl8pPr>
            <a:lvl9pPr marL="4875703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2EF06-C293-472C-A7F5-052B8CA148C2}" type="datetime1">
              <a:rPr lang="zh-CN" altLang="en-US" smtClean="0"/>
              <a:pPr/>
              <a:t>2024/2/21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6837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99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99"/>
            </a:lvl1pPr>
            <a:lvl2pPr marL="609463" indent="0">
              <a:buNone/>
              <a:defRPr sz="3699"/>
            </a:lvl2pPr>
            <a:lvl3pPr marL="1218926" indent="0">
              <a:buNone/>
              <a:defRPr sz="3199"/>
            </a:lvl3pPr>
            <a:lvl4pPr marL="1828388" indent="0">
              <a:buNone/>
              <a:defRPr sz="2699"/>
            </a:lvl4pPr>
            <a:lvl5pPr marL="2437851" indent="0">
              <a:buNone/>
              <a:defRPr sz="2699"/>
            </a:lvl5pPr>
            <a:lvl6pPr marL="3047314" indent="0">
              <a:buNone/>
              <a:defRPr sz="2699"/>
            </a:lvl6pPr>
            <a:lvl7pPr marL="3656777" indent="0">
              <a:buNone/>
              <a:defRPr sz="2699"/>
            </a:lvl7pPr>
            <a:lvl8pPr marL="4266240" indent="0">
              <a:buNone/>
              <a:defRPr sz="2699"/>
            </a:lvl8pPr>
            <a:lvl9pPr marL="4875703" indent="0">
              <a:buNone/>
              <a:defRPr sz="2699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63" indent="0">
              <a:buNone/>
              <a:defRPr sz="1600"/>
            </a:lvl2pPr>
            <a:lvl3pPr marL="1218926" indent="0">
              <a:buNone/>
              <a:defRPr sz="1300"/>
            </a:lvl3pPr>
            <a:lvl4pPr marL="1828388" indent="0">
              <a:buNone/>
              <a:defRPr sz="1200"/>
            </a:lvl4pPr>
            <a:lvl5pPr marL="2437851" indent="0">
              <a:buNone/>
              <a:defRPr sz="1200"/>
            </a:lvl5pPr>
            <a:lvl6pPr marL="3047314" indent="0">
              <a:buNone/>
              <a:defRPr sz="1200"/>
            </a:lvl6pPr>
            <a:lvl7pPr marL="3656777" indent="0">
              <a:buNone/>
              <a:defRPr sz="1200"/>
            </a:lvl7pPr>
            <a:lvl8pPr marL="4266240" indent="0">
              <a:buNone/>
              <a:defRPr sz="1200"/>
            </a:lvl8pPr>
            <a:lvl9pPr marL="4875703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CB44-AC2F-466F-9EED-B7A98CD2843D}" type="datetime1">
              <a:rPr lang="zh-CN" altLang="en-US" smtClean="0"/>
              <a:pPr/>
              <a:t>2024/2/21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716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B61EA-220F-4849-AD53-57F6171C4E58}" type="datetime1">
              <a:rPr lang="zh-CN" altLang="en-US" smtClean="0"/>
              <a:pPr/>
              <a:t>2024/2/21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0212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206375"/>
            <a:ext cx="8026400" cy="43878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69DF1-9C5D-4C8A-9014-3B73C2B963C1}" type="datetime1">
              <a:rPr lang="zh-CN" altLang="en-US" smtClean="0"/>
              <a:pPr/>
              <a:t>2024/2/21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0063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40096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F8096-5F39-4AC6-B762-384680B69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7020BE-F99F-4CEC-A7ED-684FE286A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2515-8402-4D0C-B33F-2D7F63A67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AEDB7-E99A-431B-A77E-0C2C24C26EE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45FC4-A27D-4EA3-B64B-600EA2B7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DC33E-BC3A-4578-AEA3-10E542A1E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894B-D9EC-4F8A-8A2C-68C8E37E5C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136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5612-0FAC-4394-8D0E-9C83A24D8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C497-5DD6-44EC-B5E7-620EC91EC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00C70-737F-4465-85D7-5AF9EFCD3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AEDB7-E99A-431B-A77E-0C2C24C26EE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D2AA5-10AE-4EEF-96E1-BE008DDAD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E532A-297C-42CB-9B93-52AE0EE7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894B-D9EC-4F8A-8A2C-68C8E37E5C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874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DC6E5-627D-4474-ABBC-57B3B276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F9909-08EC-4657-A499-0DA69C932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839CD-533D-41F3-B1B5-85A167459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AEDB7-E99A-431B-A77E-0C2C24C26EE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431BB-D786-4AC1-B38C-094645032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3D6B7-AEF0-482E-8F58-1F7ED230D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894B-D9EC-4F8A-8A2C-68C8E37E5C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85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1673454"/>
            <a:ext cx="11010900" cy="45749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658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5FF5-B3C1-407E-9BB4-463C1B19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3316E-E010-4467-89DC-42EB643CE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4D798-47A1-4344-B82F-1062AB20D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A74BD-83A2-4CF6-89EA-5524A77CB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AEDB7-E99A-431B-A77E-0C2C24C26EE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0EFAC-6143-4028-832D-1F5D40DFD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233C-1495-4EE7-B82D-4B7D5B555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894B-D9EC-4F8A-8A2C-68C8E37E5C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962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4EDCC-1BDE-4564-B89D-E43F9B7F6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8696A-33EA-4D57-A698-BD2DEB1E2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5558F-EC15-4B79-BD0B-B5A7ADD15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F4F3E2-7D3D-4E13-A81A-1E356C8B4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0D0F80-F428-4C77-8860-71CB7C5E0C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5FACB9-BCB9-4F2A-93C1-6527BD470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AEDB7-E99A-431B-A77E-0C2C24C26EE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F7DC52-B162-4224-B9B5-4F704A20F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760E05-EB45-4E7F-95FB-2AD97F0E3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894B-D9EC-4F8A-8A2C-68C8E37E5C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581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F7F8-CA93-44DC-B731-504A3D3C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C7406D-EDA5-4B1A-A469-EF8D66E5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AEDB7-E99A-431B-A77E-0C2C24C26EE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10178-92F6-4DDF-960F-936C8ABD4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08B68-327B-45C6-902E-54C695DE1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894B-D9EC-4F8A-8A2C-68C8E37E5C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09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8C59FC-7613-4E05-B50C-7DAD1DAF9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AEDB7-E99A-431B-A77E-0C2C24C26EE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B46A2C-4A92-4587-B0B3-D805D4B65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E48BF-D67F-4037-8710-C9F4F9572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894B-D9EC-4F8A-8A2C-68C8E37E5C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814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8052-0CB6-48F8-8C9C-99860809B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1F2BD-287C-42E5-B9CD-13975FD7C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8926A-E736-4FA1-B0E4-4630CF200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7EA40-A746-4AE1-8629-A27D3762E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AEDB7-E99A-431B-A77E-0C2C24C26EE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C48A9C-9A4E-4E2B-A1F7-7CC4B5916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29E6E-4EFA-4633-9215-1B7B2BFDF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894B-D9EC-4F8A-8A2C-68C8E37E5C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9141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699C0-D0FE-4D4A-9D9E-997391BA7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C42C4F-AA95-42DE-9B52-02FEC7096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7291F-829C-491F-89E6-733F87C41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AC3C6-BB5D-411A-9D70-8EF8ED1C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AEDB7-E99A-431B-A77E-0C2C24C26EE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96216-2622-41A9-989E-D4E4DCED6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5E09E-A620-46C1-A4B0-BC8E1FC52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894B-D9EC-4F8A-8A2C-68C8E37E5C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161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A9F4-175D-4F8A-AE36-0FFD99512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E0D14C-8E0D-449B-A869-30A6D1FD2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4414D-D951-42CA-86AE-8C149EA77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AEDB7-E99A-431B-A77E-0C2C24C26EE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B26B7-A69F-4C70-A300-8C6C93B91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7E58E-248D-43B7-845B-39AD5D85C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894B-D9EC-4F8A-8A2C-68C8E37E5C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1207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8FE0D4-1E41-437A-8714-3142DECC28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FA106D-E5EE-4936-A6D8-009336EE5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21E7C-D3B3-4A32-BCB7-6442773DE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AEDB7-E99A-431B-A77E-0C2C24C26EE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A153A-2879-4426-8568-3E9583E98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2A220-5EB4-40F5-B5E6-041FDBD5E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894B-D9EC-4F8A-8A2C-68C8E37E5C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07809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1673454"/>
            <a:ext cx="11010900" cy="45749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871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2139953"/>
            <a:ext cx="11010900" cy="41084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980C114-FE9A-4B63-B509-F59F1A2C55A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370" y="1612901"/>
            <a:ext cx="11022013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283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2139951"/>
            <a:ext cx="5288525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2139951"/>
            <a:ext cx="5288525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AA39-7062-4DCE-91B8-83056F818FA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11022013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130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1673402"/>
            <a:ext cx="5288525" cy="45848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1673402"/>
            <a:ext cx="5288525" cy="45848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864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557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25" name="Body Level One…">
            <a:extLst>
              <a:ext uri="{FF2B5EF4-FFF2-40B4-BE49-F238E27FC236}">
                <a16:creationId xmlns:a16="http://schemas.microsoft.com/office/drawing/2014/main" id="{6903F994-74B2-4D40-AA5F-7F3D24A00171}"/>
              </a:ext>
            </a:extLst>
          </p:cNvPr>
          <p:cNvSpPr txBox="1">
            <a:spLocks noGrp="1"/>
          </p:cNvSpPr>
          <p:nvPr>
            <p:ph idx="27" hasCustomPrompt="1"/>
          </p:nvPr>
        </p:nvSpPr>
        <p:spPr>
          <a:xfrm>
            <a:off x="6609331" y="2978828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Image Caption 16pt gray text</a:t>
            </a:r>
          </a:p>
        </p:txBody>
      </p:sp>
      <p:sp>
        <p:nvSpPr>
          <p:cNvPr id="26" name="Body Level One…">
            <a:extLst>
              <a:ext uri="{FF2B5EF4-FFF2-40B4-BE49-F238E27FC236}">
                <a16:creationId xmlns:a16="http://schemas.microsoft.com/office/drawing/2014/main" id="{BF74888E-798E-B543-94EF-279F3EA6E46B}"/>
              </a:ext>
            </a:extLst>
          </p:cNvPr>
          <p:cNvSpPr txBox="1">
            <a:spLocks noGrp="1"/>
          </p:cNvSpPr>
          <p:nvPr>
            <p:ph idx="28" hasCustomPrompt="1"/>
          </p:nvPr>
        </p:nvSpPr>
        <p:spPr>
          <a:xfrm>
            <a:off x="6609331" y="5929172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Image Caption 16pt gray 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09331" y="571500"/>
            <a:ext cx="4668837" cy="23812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CA48836-DAA2-4E4F-A22A-2F5682E12CE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09331" y="3537061"/>
            <a:ext cx="4668837" cy="23812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0D3278-E8A7-4B14-A5ED-BE235CEC6F80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03FD6E6-528D-49D5-BBAB-B26572C15F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988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80E488-8534-4743-924A-62CA17A7A192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27ABEE-91E1-420E-AD52-066ECB7CBDFC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592915" y="1524000"/>
            <a:ext cx="10972801" cy="4724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en-US"/>
              <a:t>Body copy Intel clear light 28 point</a:t>
            </a:r>
          </a:p>
          <a:p>
            <a:pPr lvl="1"/>
            <a:r>
              <a:rPr lang="en-US"/>
              <a:t>Sub Bullet one 24 point</a:t>
            </a:r>
          </a:p>
          <a:p>
            <a:pPr lvl="2"/>
            <a:r>
              <a:rPr lang="en-US"/>
              <a:t>Sub Bullet two 20 point</a:t>
            </a:r>
          </a:p>
          <a:p>
            <a:pPr lvl="3"/>
            <a:r>
              <a:rPr lang="en-US"/>
              <a:t>Sub Bullet three 18 point</a:t>
            </a:r>
          </a:p>
          <a:p>
            <a:pPr lvl="4"/>
            <a:r>
              <a:rPr lang="en-US"/>
              <a:t>Sub Bullet four 16 point</a:t>
            </a:r>
            <a:br>
              <a:rPr lang="en-US"/>
            </a:br>
            <a:endParaRPr lang="en-US"/>
          </a:p>
          <a:p>
            <a:pPr lvl="2"/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92916" y="571500"/>
            <a:ext cx="10972801" cy="883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/>
          <a:p>
            <a:r>
              <a:rPr lang="en-US"/>
              <a:t>40pt Intel Clear Light Text Goes Here</a:t>
            </a:r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E2005A-EE28-4562-A018-55A90BB1BA11}"/>
              </a:ext>
            </a:extLst>
          </p:cNvPr>
          <p:cNvSpPr/>
          <p:nvPr userDrawn="1"/>
        </p:nvSpPr>
        <p:spPr>
          <a:xfrm>
            <a:off x="483010" y="6562504"/>
            <a:ext cx="2390398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chemeClr val="bg2"/>
                </a:solidFill>
              </a:rPr>
              <a:t>SP&amp;E/Developer Ecosystem Programs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CACDBB0-BD96-446C-8F63-C56E4AA10FBD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520E06-BF98-49FF-91DB-15EBE855DD9E}"/>
              </a:ext>
            </a:extLst>
          </p:cNvPr>
          <p:cNvSpPr txBox="1"/>
          <p:nvPr userDrawn="1"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 err="1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1420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  <p:sldLayoutId id="2147483883" r:id="rId12"/>
    <p:sldLayoutId id="2147483884" r:id="rId13"/>
    <p:sldLayoutId id="2147483885" r:id="rId14"/>
    <p:sldLayoutId id="2147483886" r:id="rId15"/>
    <p:sldLayoutId id="2147483887" r:id="rId16"/>
    <p:sldLayoutId id="2147483888" r:id="rId17"/>
    <p:sldLayoutId id="2147483889" r:id="rId18"/>
    <p:sldLayoutId id="2147483890" r:id="rId19"/>
    <p:sldLayoutId id="2147483891" r:id="rId20"/>
    <p:sldLayoutId id="2147483892" r:id="rId21"/>
    <p:sldLayoutId id="2147483893" r:id="rId22"/>
    <p:sldLayoutId id="2147483894" r:id="rId23"/>
    <p:sldLayoutId id="2147483895" r:id="rId24"/>
    <p:sldLayoutId id="2147483896" r:id="rId25"/>
    <p:sldLayoutId id="2147483897" r:id="rId26"/>
    <p:sldLayoutId id="2147483898" r:id="rId27"/>
    <p:sldLayoutId id="2147483899" r:id="rId28"/>
    <p:sldLayoutId id="2147483900" r:id="rId29"/>
    <p:sldLayoutId id="2147483901" r:id="rId30"/>
    <p:sldLayoutId id="2147483902" r:id="rId3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1pPr>
      <a:lvl2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228600" marR="0" indent="-228600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Wingdings" pitchFamily="2" charset="2"/>
        <a:buChar char="§"/>
        <a:tabLst/>
        <a:defRPr sz="28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1pPr>
      <a:lvl2pPr marL="431800" marR="0" indent="-203200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2pPr>
      <a:lvl3pPr marL="686594" marR="0" indent="-197644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3pPr>
      <a:lvl4pPr marL="919957" marR="0" indent="-228600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4pPr>
      <a:lvl5pPr marL="1148557" marR="0" indent="-228600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5pPr>
      <a:lvl6pPr marL="0" marR="0" indent="57150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68580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80010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91440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1pPr>
      <a:lvl2pPr marL="0" marR="0" indent="2286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2pPr>
      <a:lvl3pPr marL="0" marR="0" indent="4572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3pPr>
      <a:lvl4pPr marL="0" marR="0" indent="6858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4pPr>
      <a:lvl5pPr marL="0" marR="0" indent="9144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5pPr>
      <a:lvl6pPr marL="0" marR="0" indent="11430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6pPr>
      <a:lvl7pPr marL="0" marR="0" indent="13716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7pPr>
      <a:lvl8pPr marL="0" marR="0" indent="16002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8pPr>
      <a:lvl9pPr marL="0" marR="0" indent="18288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45511-9421-2B4F-B3B0-29040D242FF0}" type="datetimeFigureOut">
              <a:rPr kumimoji="1" lang="zh-CN" altLang="en-US" smtClean="0"/>
              <a:t>2024/2/21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D788D-6ABE-FD49-9A80-765E7E68BF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833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6" r:id="rId2"/>
    <p:sldLayoutId id="214748390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BE7D7-8635-4B18-BF4C-24346C8E80BC}" type="datetime1">
              <a:rPr lang="zh-CN" altLang="en-US" smtClean="0"/>
              <a:pPr/>
              <a:t>2024/2/21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1" y="6356350"/>
            <a:ext cx="2844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90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</p:sldLayoutIdLst>
  <p:hf hdr="0" ftr="0" dt="0"/>
  <p:txStyles>
    <p:titleStyle>
      <a:lvl1pPr algn="ctr" defTabSz="1218926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98" indent="-457098" algn="l" defTabSz="1218926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377" indent="-380914" algn="l" defTabSz="1218926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657" indent="-304731" algn="l" defTabSz="1218926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120" indent="-304731" algn="l" defTabSz="1218926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582" indent="-304731" algn="l" defTabSz="1218926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045" indent="-304731" algn="l" defTabSz="1218926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1509" indent="-304731" algn="l" defTabSz="1218926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0972" indent="-304731" algn="l" defTabSz="1218926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0434" indent="-304731" algn="l" defTabSz="1218926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92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63" algn="l" defTabSz="121892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26" algn="l" defTabSz="121892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88" algn="l" defTabSz="121892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51" algn="l" defTabSz="121892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14" algn="l" defTabSz="121892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777" algn="l" defTabSz="121892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240" algn="l" defTabSz="121892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703" algn="l" defTabSz="121892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" descr="Image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310EB9-0C07-4C35-BBCE-0A674146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E0AC3-B063-4745-B79F-09EA93DCF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696E7-DBF3-4716-AF47-4F48F98F42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AEDB7-E99A-431B-A77E-0C2C24C26EE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A3E0E-17B5-47F7-A7CE-74093C4D5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C7DD0-A837-4C8F-8E1A-CCA3D9610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4894B-D9EC-4F8A-8A2C-68C8E37E5C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1C80E488-8534-4743-924A-62CA17A7A192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rgbClr val="0053A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5F27ABEE-91E1-420E-AD52-066ECB7CBDFC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rgbClr val="0053A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520E06-BF98-49FF-91DB-15EBE855DD9E}"/>
              </a:ext>
            </a:extLst>
          </p:cNvPr>
          <p:cNvSpPr txBox="1"/>
          <p:nvPr userDrawn="1"/>
        </p:nvSpPr>
        <p:spPr>
          <a:xfrm>
            <a:off x="11907029" y="6579173"/>
            <a:ext cx="131447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rgbClr val="0053A6"/>
                </a:solidFill>
                <a:effectLst/>
                <a:uFillTx/>
                <a:latin typeface="IntelOne Text" pitchFamily="34" charset="0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 dirty="0" err="1">
              <a:ln>
                <a:noFill/>
              </a:ln>
              <a:solidFill>
                <a:srgbClr val="0053A6"/>
              </a:solidFill>
              <a:effectLst/>
              <a:uFillTx/>
              <a:latin typeface="IntelOne Text" pitchFamily="34" charset="0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94990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ntelOne Text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IntelOne Text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IntelOne Text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ntelOne Text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ntelOne Text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ntelOne Tex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filerepo.idzcn.com/dataset/DevCloud%E6%B3%A8%E5%86%8C%E6%8C%87%E5%8D%97.pdf" TargetMode="External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hyperlink" Target="https://marketing.intel.cn/bigdl-llm#/cours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hyperlink" Target="https://www.intel.com/content/www/us/en/developer/tools/devcloud/overview.html" TargetMode="External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E19FB-8CF9-8448-D7C2-FD68EA082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771" y="2703784"/>
            <a:ext cx="7604223" cy="914102"/>
          </a:xfrm>
        </p:spPr>
        <p:txBody>
          <a:bodyPr lIns="0" tIns="0" rIns="0" bIns="0" anchor="b">
            <a:no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校企合作课程实践</a:t>
            </a:r>
            <a:endParaRPr lang="en-US" sz="3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26DB0-AA55-7A45-2804-4EDC0F7F13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001" y="5480370"/>
            <a:ext cx="7604223" cy="348301"/>
          </a:xfrm>
        </p:spPr>
        <p:txBody>
          <a:bodyPr lIns="0" tIns="0" rIns="0" bIns="0" anchor="b" anchorCtr="0">
            <a:noAutofit/>
          </a:bodyPr>
          <a:lstStyle/>
          <a:p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Light"/>
              </a:rPr>
              <a:t>杜伟（英特尔开发人员社区经理）、郑艳飞（</a:t>
            </a:r>
            <a:r>
              <a:rPr lang="en-US" altLang="zh-CN" sz="14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Light"/>
              </a:rPr>
              <a:t>oneAPI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Light"/>
              </a:rPr>
              <a:t>学术合作经理，电话同微信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Light"/>
              </a:rPr>
              <a:t>15821798740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Light"/>
              </a:rPr>
              <a:t>）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Intel Clear Light"/>
            </a:endParaRPr>
          </a:p>
          <a:p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Light"/>
              </a:rPr>
              <a:t>感谢西南石油大学彭博老师，以及西南地区其他支持项目的所有老师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Intel Clear Light"/>
            </a:endParaRP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Light"/>
              </a:rPr>
              <a:t>2024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Light"/>
              </a:rPr>
              <a:t>年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Light"/>
              </a:rPr>
              <a:t>1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Light"/>
              </a:rPr>
              <a:t>月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Light"/>
              </a:rPr>
              <a:t>8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Light"/>
              </a:rPr>
              <a:t>日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Intel Clear Light"/>
            </a:endParaRPr>
          </a:p>
          <a:p>
            <a:endParaRPr 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3461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8A9C3-EEA8-59B1-2178-C7142051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>
                <a:solidFill>
                  <a:schemeClr val="tx2"/>
                </a:solidFill>
              </a:rPr>
              <a:t>Intel® Distribution of Modin</a:t>
            </a:r>
            <a:br>
              <a:rPr lang="zh-CN" altLang="en-US" sz="4000">
                <a:solidFill>
                  <a:schemeClr val="tx2"/>
                </a:solidFill>
              </a:rPr>
            </a:b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4F6781-FBF4-A4E2-9FB4-3DD118773D32}"/>
              </a:ext>
            </a:extLst>
          </p:cNvPr>
          <p:cNvSpPr txBox="1"/>
          <p:nvPr/>
        </p:nvSpPr>
        <p:spPr>
          <a:xfrm>
            <a:off x="571370" y="1897228"/>
            <a:ext cx="7763333" cy="3139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CN" b="0" i="0">
                <a:solidFill>
                  <a:srgbClr val="0D0D0D"/>
                </a:solidFill>
                <a:effectLst/>
                <a:latin typeface="Söhne"/>
              </a:rPr>
              <a:t>Modin</a:t>
            </a:r>
            <a:r>
              <a:rPr lang="zh-CN" altLang="en-US" b="0" i="1">
                <a:solidFill>
                  <a:srgbClr val="0D0D0D"/>
                </a:solidFill>
                <a:effectLst/>
                <a:latin typeface="Söhne"/>
              </a:rPr>
              <a:t>是</a:t>
            </a:r>
            <a:r>
              <a:rPr lang="en-US" altLang="zh-CN" b="0" i="1">
                <a:solidFill>
                  <a:srgbClr val="0D0D0D"/>
                </a:solidFill>
                <a:effectLst/>
                <a:latin typeface="Söhne"/>
              </a:rPr>
              <a:t>pandas</a:t>
            </a:r>
            <a:r>
              <a:rPr lang="zh-CN" altLang="en-US" b="0" i="1">
                <a:solidFill>
                  <a:srgbClr val="0D0D0D"/>
                </a:solidFill>
                <a:effectLst/>
                <a:latin typeface="Söhne"/>
              </a:rPr>
              <a:t>的即插即用替代品，使数据科学家能够在无需更改</a:t>
            </a:r>
            <a:r>
              <a:rPr lang="en-US" altLang="zh-CN" b="0" i="1">
                <a:solidFill>
                  <a:srgbClr val="0D0D0D"/>
                </a:solidFill>
                <a:effectLst/>
                <a:latin typeface="Söhne"/>
              </a:rPr>
              <a:t>API</a:t>
            </a:r>
            <a:r>
              <a:rPr lang="zh-CN" altLang="en-US" b="0" i="1">
                <a:solidFill>
                  <a:srgbClr val="0D0D0D"/>
                </a:solidFill>
                <a:effectLst/>
                <a:latin typeface="Söhne"/>
              </a:rPr>
              <a:t>代码的情况下扩展到分布式</a:t>
            </a:r>
            <a:r>
              <a:rPr lang="en-US" altLang="zh-CN" b="0" i="1">
                <a:solidFill>
                  <a:srgbClr val="0D0D0D"/>
                </a:solidFill>
                <a:effectLst/>
                <a:latin typeface="Söhne"/>
              </a:rPr>
              <a:t>DataFrame</a:t>
            </a:r>
            <a:r>
              <a:rPr lang="zh-CN" altLang="en-US" b="0" i="1">
                <a:solidFill>
                  <a:srgbClr val="0D0D0D"/>
                </a:solidFill>
                <a:effectLst/>
                <a:latin typeface="Söhne"/>
              </a:rPr>
              <a:t>处理。</a:t>
            </a:r>
            <a:r>
              <a:rPr lang="en-US" altLang="zh-CN" b="0" i="1">
                <a:solidFill>
                  <a:srgbClr val="0D0D0D"/>
                </a:solidFill>
                <a:effectLst/>
                <a:latin typeface="Söhne"/>
              </a:rPr>
              <a:t>Intel® Distribution of Modin</a:t>
            </a:r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添加了优化，进一步加速了在</a:t>
            </a:r>
            <a:r>
              <a:rPr lang="en-US" altLang="zh-CN" b="0" i="0">
                <a:solidFill>
                  <a:srgbClr val="0D0D0D"/>
                </a:solidFill>
                <a:effectLst/>
                <a:latin typeface="Söhne"/>
              </a:rPr>
              <a:t>Intel</a:t>
            </a:r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硬件上的处理。</a:t>
            </a:r>
            <a:endParaRPr lang="en-US" altLang="zh-CN" b="0" i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endParaRPr lang="en-US" altLang="zh-CN">
              <a:solidFill>
                <a:srgbClr val="0D0D0D"/>
              </a:solidFill>
              <a:latin typeface="Söhne"/>
            </a:endParaRPr>
          </a:p>
          <a:p>
            <a:pPr algn="l"/>
            <a:endParaRPr lang="zh-CN" altLang="en-US" b="0" i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使用这个库，您可以：</a:t>
            </a:r>
          </a:p>
          <a:p>
            <a:pPr algn="l"/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在单个工作站上处理大量数据 </a:t>
            </a:r>
            <a:endParaRPr lang="en-US" altLang="zh-CN" b="0" i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使用相同的代码从单个工作站扩展到云端 </a:t>
            </a:r>
            <a:endParaRPr lang="en-US" altLang="zh-CN" b="0" i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更专注于数据分析，而不是学习新的</a:t>
            </a:r>
            <a:r>
              <a:rPr lang="en-US" altLang="zh-CN" b="0" i="0">
                <a:solidFill>
                  <a:srgbClr val="0D0D0D"/>
                </a:solidFill>
                <a:effectLst/>
                <a:latin typeface="Söhne"/>
              </a:rPr>
              <a:t>API </a:t>
            </a:r>
          </a:p>
          <a:p>
            <a:pPr algn="l"/>
            <a:r>
              <a:rPr lang="en-US" altLang="zh-CN" b="0" i="0">
                <a:solidFill>
                  <a:srgbClr val="0D0D0D"/>
                </a:solidFill>
                <a:effectLst/>
                <a:latin typeface="Söhne"/>
              </a:rPr>
              <a:t>Intel Distribution of Modin</a:t>
            </a:r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是</a:t>
            </a:r>
            <a:r>
              <a:rPr lang="en-US" altLang="zh-CN" b="0" i="0">
                <a:solidFill>
                  <a:srgbClr val="0D0D0D"/>
                </a:solidFill>
                <a:effectLst/>
                <a:latin typeface="Söhne"/>
              </a:rPr>
              <a:t>Intel® AI</a:t>
            </a:r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和机器学习开发工具和资源的端到端套件的一部分。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7CA3DFB-A477-FE74-63D5-99F7DF60B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855" y="3193667"/>
            <a:ext cx="46767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1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EC781B-1980-D0B1-7D1B-093823934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>
                <a:solidFill>
                  <a:schemeClr val="tx2"/>
                </a:solidFill>
              </a:rPr>
              <a:t>安装</a:t>
            </a:r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163574-4842-926A-ADD4-ADDAFEC5C38C}"/>
              </a:ext>
            </a:extLst>
          </p:cNvPr>
          <p:cNvSpPr txBox="1"/>
          <p:nvPr/>
        </p:nvSpPr>
        <p:spPr>
          <a:xfrm>
            <a:off x="1145413" y="5182037"/>
            <a:ext cx="914421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/>
              <a:t>https://www.intel.com/content/www/us/en/developer/tools/oneapi/ai-tools-selector.html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165673D-DED7-BD97-CC94-7690924AF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9" y="1384328"/>
            <a:ext cx="11421599" cy="306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8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E750AF5-76DF-8EC5-3784-4B3034BEB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3" y="905532"/>
            <a:ext cx="10896600" cy="54673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D27F0E5-CA92-6A0C-0210-FAC0D19495E9}"/>
              </a:ext>
            </a:extLst>
          </p:cNvPr>
          <p:cNvSpPr txBox="1"/>
          <p:nvPr/>
        </p:nvSpPr>
        <p:spPr>
          <a:xfrm>
            <a:off x="504496" y="485118"/>
            <a:ext cx="609600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3200">
                <a:solidFill>
                  <a:schemeClr val="tx2"/>
                </a:solidFill>
              </a:rPr>
              <a:t>Intel® Distribution of Modin</a:t>
            </a:r>
            <a:endParaRPr lang="zh-CN" altLang="en-US" sz="32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7025FE-D93A-44CF-9016-2608572696A9}"/>
              </a:ext>
            </a:extLst>
          </p:cNvPr>
          <p:cNvSpPr txBox="1"/>
          <p:nvPr/>
        </p:nvSpPr>
        <p:spPr>
          <a:xfrm>
            <a:off x="1229710" y="5830641"/>
            <a:ext cx="808245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/>
              <a:t>https://modin.readthedocs.io/en/latest/getting_started/installation.html</a:t>
            </a:r>
          </a:p>
        </p:txBody>
      </p:sp>
    </p:spTree>
    <p:extLst>
      <p:ext uri="{BB962C8B-B14F-4D97-AF65-F5344CB8AC3E}">
        <p14:creationId xmlns:p14="http://schemas.microsoft.com/office/powerpoint/2010/main" val="252167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C8728C-A1A7-56B1-E31E-8B54591C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>
                <a:solidFill>
                  <a:schemeClr val="tx2"/>
                </a:solidFill>
              </a:rPr>
              <a:t>Getting Started</a:t>
            </a:r>
            <a:br>
              <a:rPr lang="zh-CN" altLang="en-US" sz="4000"/>
            </a:br>
            <a:br>
              <a:rPr lang="en-US" altLang="zh-CN" b="1" i="0">
                <a:solidFill>
                  <a:srgbClr val="222832"/>
                </a:solidFill>
                <a:effectLst/>
                <a:latin typeface="-apple-system"/>
              </a:rPr>
            </a:b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36A860-E375-DE0C-DB45-837673444BE3}"/>
              </a:ext>
            </a:extLst>
          </p:cNvPr>
          <p:cNvSpPr txBox="1"/>
          <p:nvPr/>
        </p:nvSpPr>
        <p:spPr>
          <a:xfrm>
            <a:off x="571370" y="5725538"/>
            <a:ext cx="609600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/>
              <a:t>https://modin.readthedocs.io/en/latest/getting_started/quickstart.html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2A94D2-D19D-260A-9B1D-E467F5D38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70" y="1636000"/>
            <a:ext cx="9259371" cy="35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6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46A19A1-193A-8BB1-FFC2-D050498950E0}"/>
              </a:ext>
            </a:extLst>
          </p:cNvPr>
          <p:cNvSpPr txBox="1"/>
          <p:nvPr/>
        </p:nvSpPr>
        <p:spPr>
          <a:xfrm>
            <a:off x="1965432" y="2364092"/>
            <a:ext cx="7956333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2438338" hangingPunct="0"/>
            <a:r>
              <a:rPr lang="en-US" altLang="zh-CN" sz="5400">
                <a:solidFill>
                  <a:schemeClr val="tx2"/>
                </a:solidFill>
              </a:rPr>
              <a:t>Intel-optimized Scikit-learn</a:t>
            </a:r>
            <a:endParaRPr lang="zh-CN" altLang="en-US" sz="5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58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102D0-D400-DB11-3895-FC93819AD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542" y="746891"/>
            <a:ext cx="2413568" cy="952499"/>
          </a:xfrm>
        </p:spPr>
        <p:txBody>
          <a:bodyPr/>
          <a:lstStyle/>
          <a:p>
            <a:r>
              <a:rPr lang="en-US" altLang="zh-CN" sz="4000">
                <a:solidFill>
                  <a:schemeClr val="tx2"/>
                </a:solidFill>
              </a:rPr>
              <a:t>Scikit-learn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B3444A-9306-DB06-BCF9-26FC385FA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42" y="784991"/>
            <a:ext cx="1371600" cy="4381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F0BED09-6AE2-E5E7-F4EB-53DD15699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583" y="3429000"/>
            <a:ext cx="3800475" cy="990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E7EC810-60FA-2D2D-EDDF-E7F36D78BF76}"/>
              </a:ext>
            </a:extLst>
          </p:cNvPr>
          <p:cNvSpPr txBox="1"/>
          <p:nvPr/>
        </p:nvSpPr>
        <p:spPr>
          <a:xfrm>
            <a:off x="644941" y="1621573"/>
            <a:ext cx="968672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2400" b="0" i="0">
                <a:solidFill>
                  <a:srgbClr val="191B1F"/>
                </a:solidFill>
                <a:effectLst/>
                <a:latin typeface="-apple-system"/>
              </a:rPr>
              <a:t>Scikit</a:t>
            </a:r>
            <a:r>
              <a:rPr lang="zh-CN" altLang="en-US" sz="2400" b="0" i="0">
                <a:solidFill>
                  <a:srgbClr val="191B1F"/>
                </a:solidFill>
                <a:effectLst/>
                <a:latin typeface="-apple-system"/>
              </a:rPr>
              <a:t>则是</a:t>
            </a:r>
            <a:r>
              <a:rPr lang="en-US" altLang="zh-CN" sz="2400" b="0" i="0">
                <a:solidFill>
                  <a:srgbClr val="191B1F"/>
                </a:solidFill>
                <a:effectLst/>
                <a:latin typeface="-apple-system"/>
              </a:rPr>
              <a:t>SciPy Kit</a:t>
            </a:r>
            <a:r>
              <a:rPr lang="zh-CN" altLang="en-US" sz="2400" b="0" i="0">
                <a:solidFill>
                  <a:srgbClr val="191B1F"/>
                </a:solidFill>
                <a:effectLst/>
                <a:latin typeface="-apple-system"/>
              </a:rPr>
              <a:t>（</a:t>
            </a:r>
            <a:r>
              <a:rPr lang="en-US" altLang="zh-CN" sz="2400" b="0" i="0">
                <a:solidFill>
                  <a:srgbClr val="191B1F"/>
                </a:solidFill>
                <a:effectLst/>
                <a:latin typeface="-apple-system"/>
              </a:rPr>
              <a:t>SciPy</a:t>
            </a:r>
            <a:r>
              <a:rPr lang="zh-CN" altLang="en-US" sz="2400" b="0" i="0">
                <a:solidFill>
                  <a:srgbClr val="191B1F"/>
                </a:solidFill>
                <a:effectLst/>
                <a:latin typeface="-apple-system"/>
              </a:rPr>
              <a:t>衍生的工具套件）的简称</a:t>
            </a:r>
            <a:endParaRPr lang="zh-CN" altLang="en-US" sz="240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9449D3-A3B1-2F86-452A-BB6551B35FE8}"/>
              </a:ext>
            </a:extLst>
          </p:cNvPr>
          <p:cNvSpPr txBox="1"/>
          <p:nvPr/>
        </p:nvSpPr>
        <p:spPr>
          <a:xfrm>
            <a:off x="644942" y="3149259"/>
            <a:ext cx="6659748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2400" b="0" i="0">
                <a:solidFill>
                  <a:srgbClr val="191B1F"/>
                </a:solidFill>
                <a:effectLst/>
                <a:latin typeface="-apple-system"/>
              </a:rPr>
              <a:t>Scikit-learn</a:t>
            </a:r>
            <a:r>
              <a:rPr lang="zh-CN" altLang="en-US" sz="2400" b="0" i="0">
                <a:solidFill>
                  <a:srgbClr val="191B1F"/>
                </a:solidFill>
                <a:effectLst/>
                <a:latin typeface="-apple-system"/>
              </a:rPr>
              <a:t>是目前机器学习领域最完整、同时也是最具影响力的算法库。基于</a:t>
            </a:r>
            <a:r>
              <a:rPr lang="en-US" altLang="zh-CN" sz="2400" b="0" i="0">
                <a:solidFill>
                  <a:srgbClr val="191B1F"/>
                </a:solidFill>
                <a:effectLst/>
                <a:latin typeface="-apple-system"/>
              </a:rPr>
              <a:t>Numpy, Scipy</a:t>
            </a:r>
            <a:r>
              <a:rPr lang="zh-CN" altLang="en-US" sz="2400" b="0" i="0">
                <a:solidFill>
                  <a:srgbClr val="191B1F"/>
                </a:solidFill>
                <a:effectLst/>
                <a:latin typeface="-apple-system"/>
              </a:rPr>
              <a:t>和</a:t>
            </a:r>
            <a:r>
              <a:rPr lang="en-US" altLang="zh-CN" sz="2400" b="0" i="0">
                <a:solidFill>
                  <a:srgbClr val="191B1F"/>
                </a:solidFill>
                <a:effectLst/>
                <a:latin typeface="-apple-system"/>
              </a:rPr>
              <a:t>matplotlib</a:t>
            </a:r>
            <a:r>
              <a:rPr lang="zh-CN" altLang="en-US" sz="2400" b="0" i="0">
                <a:solidFill>
                  <a:srgbClr val="191B1F"/>
                </a:solidFill>
                <a:effectLst/>
                <a:latin typeface="-apple-system"/>
              </a:rPr>
              <a:t>，包含了大量的机器学习算法实现，包括分类、回归、聚类和降维等，还包含了诸多模型评估及选择的方法。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64444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F2F587-2CB8-1E17-8449-28BFC963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>
                <a:solidFill>
                  <a:schemeClr val="tx2"/>
                </a:solidFill>
              </a:rPr>
              <a:t>Intel-optimized </a:t>
            </a:r>
            <a:r>
              <a:rPr lang="en-US" altLang="zh-CN" sz="4400">
                <a:solidFill>
                  <a:schemeClr val="tx2"/>
                </a:solidFill>
              </a:rPr>
              <a:t>Scikit-learn</a:t>
            </a:r>
            <a:br>
              <a:rPr lang="zh-CN" altLang="en-US" sz="4000">
                <a:solidFill>
                  <a:schemeClr val="tx2"/>
                </a:solidFill>
              </a:rPr>
            </a:b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4FEAAEF-4B8D-1CE8-F061-13CAEC4D6FBF}"/>
              </a:ext>
            </a:extLst>
          </p:cNvPr>
          <p:cNvSpPr txBox="1"/>
          <p:nvPr/>
        </p:nvSpPr>
        <p:spPr>
          <a:xfrm>
            <a:off x="571369" y="1446596"/>
            <a:ext cx="10201733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CN" b="0" i="0">
                <a:solidFill>
                  <a:srgbClr val="0D0D0D"/>
                </a:solidFill>
                <a:effectLst/>
                <a:latin typeface="Söhne"/>
              </a:rPr>
              <a:t>Scikit-learn*</a:t>
            </a:r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（通常简称为</a:t>
            </a:r>
            <a:r>
              <a:rPr lang="en-US" altLang="zh-CN" b="0" i="0">
                <a:solidFill>
                  <a:srgbClr val="0D0D0D"/>
                </a:solidFill>
                <a:effectLst/>
                <a:latin typeface="Söhne"/>
              </a:rPr>
              <a:t>sklearn</a:t>
            </a:r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）是一个用于机器学习的</a:t>
            </a:r>
            <a:r>
              <a:rPr lang="en-US" altLang="zh-CN" b="0" i="0">
                <a:solidFill>
                  <a:srgbClr val="0D0D0D"/>
                </a:solidFill>
                <a:effectLst/>
                <a:latin typeface="Söhne"/>
              </a:rPr>
              <a:t>Python</a:t>
            </a:r>
            <a:r>
              <a:rPr lang="zh-CN" altLang="en-US" b="0" i="1">
                <a:solidFill>
                  <a:srgbClr val="0D0D0D"/>
                </a:solidFill>
                <a:effectLst/>
                <a:latin typeface="Söhne"/>
              </a:rPr>
              <a:t>模块。</a:t>
            </a:r>
            <a:r>
              <a:rPr lang="en-US" altLang="zh-CN" b="0" i="1">
                <a:solidFill>
                  <a:srgbClr val="0D0D0D"/>
                </a:solidFill>
                <a:effectLst/>
                <a:latin typeface="Söhne"/>
              </a:rPr>
              <a:t>Intel® Extension for Scikit-learn</a:t>
            </a:r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可以无缝地加速您的</a:t>
            </a:r>
            <a:r>
              <a:rPr lang="en-US" altLang="zh-CN" b="0" i="0">
                <a:solidFill>
                  <a:srgbClr val="0D0D0D"/>
                </a:solidFill>
                <a:effectLst/>
                <a:latin typeface="Söhne"/>
              </a:rPr>
              <a:t>scikit-learn</a:t>
            </a:r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应用程序，支持</a:t>
            </a:r>
            <a:r>
              <a:rPr lang="en-US" altLang="zh-CN" b="0" i="0">
                <a:solidFill>
                  <a:srgbClr val="0D0D0D"/>
                </a:solidFill>
                <a:effectLst/>
                <a:latin typeface="Söhne"/>
              </a:rPr>
              <a:t>Intel CPU</a:t>
            </a:r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和</a:t>
            </a:r>
            <a:r>
              <a:rPr lang="en-US" altLang="zh-CN" b="0" i="0">
                <a:solidFill>
                  <a:srgbClr val="0D0D0D"/>
                </a:solidFill>
                <a:effectLst/>
                <a:latin typeface="Söhne"/>
              </a:rPr>
              <a:t>GPU</a:t>
            </a:r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，覆盖单节点和多节点配置。</a:t>
            </a:r>
            <a:endParaRPr lang="en-US" altLang="zh-CN" b="0" i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该扩展是</a:t>
            </a:r>
            <a:r>
              <a:rPr lang="en-US" altLang="zh-CN" b="0" i="0">
                <a:solidFill>
                  <a:srgbClr val="0D0D0D"/>
                </a:solidFill>
                <a:effectLst/>
                <a:latin typeface="Söhne"/>
              </a:rPr>
              <a:t>AI</a:t>
            </a:r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工具的一部分，提供了在现有</a:t>
            </a:r>
            <a:r>
              <a:rPr lang="en-US" altLang="zh-CN" b="0" i="0">
                <a:solidFill>
                  <a:srgbClr val="0D0D0D"/>
                </a:solidFill>
                <a:effectLst/>
                <a:latin typeface="Söhne"/>
              </a:rPr>
              <a:t>AI</a:t>
            </a:r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包中使用机器学习工具的灵活性。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5F04EC-CB56-9903-B02F-AEC8EDD2D7D1}"/>
              </a:ext>
            </a:extLst>
          </p:cNvPr>
          <p:cNvSpPr txBox="1"/>
          <p:nvPr/>
        </p:nvSpPr>
        <p:spPr>
          <a:xfrm>
            <a:off x="571369" y="3215853"/>
            <a:ext cx="827164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sz="2400" b="0" i="0">
                <a:solidFill>
                  <a:srgbClr val="0D0D0D"/>
                </a:solidFill>
                <a:effectLst/>
                <a:latin typeface="Söhne"/>
              </a:rPr>
              <a:t>使用带有此扩展的</a:t>
            </a:r>
            <a:r>
              <a:rPr lang="en-US" altLang="zh-CN" sz="2400" b="0" i="0">
                <a:solidFill>
                  <a:srgbClr val="0D0D0D"/>
                </a:solidFill>
                <a:effectLst/>
                <a:latin typeface="Söhne"/>
              </a:rPr>
              <a:t>scikit-learn</a:t>
            </a:r>
            <a:r>
              <a:rPr lang="zh-CN" altLang="en-US" sz="2400" b="0" i="0">
                <a:solidFill>
                  <a:srgbClr val="0D0D0D"/>
                </a:solidFill>
                <a:effectLst/>
                <a:latin typeface="Söhne"/>
              </a:rPr>
              <a:t>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0" i="0">
                <a:solidFill>
                  <a:srgbClr val="0D0D0D"/>
                </a:solidFill>
                <a:effectLst/>
                <a:latin typeface="Söhne"/>
              </a:rPr>
              <a:t>将训练和推断速度提高多达</a:t>
            </a:r>
            <a:r>
              <a:rPr lang="en-US" altLang="zh-CN" sz="2400" b="0" i="0">
                <a:solidFill>
                  <a:srgbClr val="0D0D0D"/>
                </a:solidFill>
                <a:effectLst/>
                <a:latin typeface="Söhne"/>
              </a:rPr>
              <a:t>100</a:t>
            </a:r>
            <a:r>
              <a:rPr lang="zh-CN" altLang="en-US" sz="2400" b="0" i="0">
                <a:solidFill>
                  <a:srgbClr val="0D0D0D"/>
                </a:solidFill>
                <a:effectLst/>
                <a:latin typeface="Söhne"/>
              </a:rPr>
              <a:t>倍，并保持等效的数学精度。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0" i="0">
                <a:solidFill>
                  <a:srgbClr val="0D0D0D"/>
                </a:solidFill>
                <a:effectLst/>
                <a:latin typeface="Söhne"/>
              </a:rPr>
              <a:t>继续使用开源的</a:t>
            </a:r>
            <a:r>
              <a:rPr lang="en-US" altLang="zh-CN" sz="2400" b="0" i="0">
                <a:solidFill>
                  <a:srgbClr val="0D0D0D"/>
                </a:solidFill>
                <a:effectLst/>
                <a:latin typeface="Söhne"/>
              </a:rPr>
              <a:t>scikit-learn API</a:t>
            </a:r>
            <a:r>
              <a:rPr lang="zh-CN" altLang="en-US" sz="2400" b="0" i="0">
                <a:solidFill>
                  <a:srgbClr val="0D0D0D"/>
                </a:solidFill>
                <a:effectLst/>
                <a:latin typeface="Söhne"/>
              </a:rPr>
              <a:t>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0" i="0">
                <a:solidFill>
                  <a:srgbClr val="0D0D0D"/>
                </a:solidFill>
                <a:effectLst/>
                <a:latin typeface="Söhne"/>
              </a:rPr>
              <a:t>可以在几行代码或命令行中启用和禁用该扩展。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693AB23-CC23-F74E-59A4-4D246D413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797" y="5737498"/>
            <a:ext cx="54102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8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BEFEC20-79AE-5328-84CC-A92B798D5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50" y="578067"/>
            <a:ext cx="11499429" cy="53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6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62DEBB1-222D-0C55-369D-7B551C4B1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8986"/>
            <a:ext cx="11506609" cy="499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1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5818A49-8A4C-AF02-E49A-E69791945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35" y="911444"/>
            <a:ext cx="11395630" cy="42806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7C464D-4DF3-6671-DA41-9103BEFA6C54}"/>
              </a:ext>
            </a:extLst>
          </p:cNvPr>
          <p:cNvSpPr txBox="1"/>
          <p:nvPr/>
        </p:nvSpPr>
        <p:spPr>
          <a:xfrm>
            <a:off x="369726" y="5619659"/>
            <a:ext cx="11067393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/>
              <a:t>https://github.com/oneapi-src/oneAPI-samples/blob/master/AI-and-Analytics/Getting-Started-Samples/Intel_Extension_For_SKLearn_GettingStarted/Intel_Extension_For_SKLearn_GettingStarted.py</a:t>
            </a:r>
          </a:p>
        </p:txBody>
      </p:sp>
    </p:spTree>
    <p:extLst>
      <p:ext uri="{BB962C8B-B14F-4D97-AF65-F5344CB8AC3E}">
        <p14:creationId xmlns:p14="http://schemas.microsoft.com/office/powerpoint/2010/main" val="6699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A688FB-D31C-D6F6-D342-3CC1E8C8A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2018"/>
            <a:ext cx="12192000" cy="868603"/>
          </a:xfrm>
          <a:solidFill>
            <a:schemeClr val="accent1"/>
          </a:solidFill>
        </p:spPr>
        <p:txBody>
          <a:bodyPr lIns="0" tIns="0" rIns="0" bIns="0" anchor="ctr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Light"/>
              </a:rPr>
              <a:t>The Intel</a:t>
            </a:r>
            <a:r>
              <a:rPr lang="en-US" sz="2800" b="1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®</a:t>
            </a:r>
            <a:r>
              <a:rPr 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Light"/>
              </a:rPr>
              <a:t> Academic Program for </a:t>
            </a:r>
            <a:r>
              <a:rPr lang="en-US" sz="2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Light"/>
              </a:rPr>
              <a:t>oneAPI</a:t>
            </a:r>
            <a:b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sz="1800" i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Light"/>
              </a:rPr>
              <a:t>Fostering the advancement of innovation in the academic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C52AC46-AFF5-9943-C825-E0A8F988996E}"/>
              </a:ext>
            </a:extLst>
          </p:cNvPr>
          <p:cNvSpPr txBox="1">
            <a:spLocks/>
          </p:cNvSpPr>
          <p:nvPr/>
        </p:nvSpPr>
        <p:spPr>
          <a:xfrm>
            <a:off x="595936" y="3895696"/>
            <a:ext cx="1045952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Helvetica Neue"/>
              </a:rPr>
              <a:t>Lead.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Helvetica Neue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391150-AF43-BFEB-CD3D-6681456522F9}"/>
              </a:ext>
            </a:extLst>
          </p:cNvPr>
          <p:cNvGrpSpPr/>
          <p:nvPr/>
        </p:nvGrpSpPr>
        <p:grpSpPr>
          <a:xfrm>
            <a:off x="394869" y="3894035"/>
            <a:ext cx="11201195" cy="2221679"/>
            <a:chOff x="394869" y="980345"/>
            <a:chExt cx="11201195" cy="2221679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36D3DD5A-1290-389E-A03A-E8281EF1CBF6}"/>
                </a:ext>
              </a:extLst>
            </p:cNvPr>
            <p:cNvSpPr txBox="1">
              <a:spLocks/>
            </p:cNvSpPr>
            <p:nvPr/>
          </p:nvSpPr>
          <p:spPr>
            <a:xfrm>
              <a:off x="6354631" y="1374122"/>
              <a:ext cx="2535821" cy="157479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Helvetica Neue"/>
                </a:rPr>
                <a:t>Intel</a:t>
              </a:r>
              <a:r>
                <a:rPr kumimoji="0" lang="en-US" sz="16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Helvetica Neue"/>
                </a:rPr>
                <a:t>®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Helvetica Neue"/>
                </a:rPr>
                <a:t> Student Ambassador Program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Helvetica Neue"/>
                </a:rPr>
                <a:t>Investing in students to become leaders in their academic developer community 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Helvetica Neue"/>
              </a:endParaRPr>
            </a:p>
          </p:txBody>
        </p:sp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6066855B-33FD-263C-EC6F-6690FA81940D}"/>
                </a:ext>
              </a:extLst>
            </p:cNvPr>
            <p:cNvSpPr txBox="1">
              <a:spLocks/>
            </p:cNvSpPr>
            <p:nvPr/>
          </p:nvSpPr>
          <p:spPr>
            <a:xfrm>
              <a:off x="3710658" y="1442568"/>
              <a:ext cx="2261991" cy="1759456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Helvetica Neue"/>
                </a:rPr>
                <a:t>Educator Program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Helvetica Neue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Helvetica Neue"/>
                </a:rPr>
                <a:t>Collaborating with professors in teaching world-changing technology to tomorrow’s developers </a:t>
              </a:r>
            </a:p>
          </p:txBody>
        </p:sp>
        <p:cxnSp>
          <p:nvCxnSpPr>
            <p:cNvPr id="6" name="Elbow Connector 38">
              <a:extLst>
                <a:ext uri="{FF2B5EF4-FFF2-40B4-BE49-F238E27FC236}">
                  <a16:creationId xmlns:a16="http://schemas.microsoft.com/office/drawing/2014/main" id="{654CA351-54E6-61BD-86C6-4AD920DFAC3D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632302" y="1145581"/>
              <a:ext cx="1294693" cy="1949049"/>
            </a:xfrm>
            <a:prstGeom prst="bentConnector4">
              <a:avLst>
                <a:gd name="adj1" fmla="val 189019"/>
                <a:gd name="adj2" fmla="val 100022"/>
              </a:avLst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Elbow Connector 40">
              <a:extLst>
                <a:ext uri="{FF2B5EF4-FFF2-40B4-BE49-F238E27FC236}">
                  <a16:creationId xmlns:a16="http://schemas.microsoft.com/office/drawing/2014/main" id="{9AE26DFF-B82E-48C6-CD12-172674359E77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676479" y="1147929"/>
              <a:ext cx="235913" cy="1949047"/>
            </a:xfrm>
            <a:prstGeom prst="bentConnector4">
              <a:avLst>
                <a:gd name="adj1" fmla="val -17496"/>
                <a:gd name="adj2" fmla="val 99926"/>
              </a:avLst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75E04A5B-F2C6-022A-63FB-76C1D03C2020}"/>
                </a:ext>
              </a:extLst>
            </p:cNvPr>
            <p:cNvSpPr txBox="1">
              <a:spLocks/>
            </p:cNvSpPr>
            <p:nvPr/>
          </p:nvSpPr>
          <p:spPr>
            <a:xfrm>
              <a:off x="3929171" y="980345"/>
              <a:ext cx="1045952" cy="3693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Helvetica Neue"/>
                </a:rPr>
                <a:t>Teach.</a:t>
              </a: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Helvetica Neue"/>
              </a:endParaRPr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928255E-A3B7-1533-AF89-3AAFC4AB772B}"/>
                </a:ext>
              </a:extLst>
            </p:cNvPr>
            <p:cNvSpPr txBox="1">
              <a:spLocks/>
            </p:cNvSpPr>
            <p:nvPr/>
          </p:nvSpPr>
          <p:spPr>
            <a:xfrm>
              <a:off x="549929" y="1341756"/>
              <a:ext cx="2740220" cy="157479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Helvetica Neue"/>
                </a:rPr>
                <a:t>oneAPI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Helvetica Neue"/>
                </a:rPr>
                <a:t> Centers of Excellence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Helvetica Neue"/>
                </a:rPr>
                <a:t>Accelerating 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Helvetica Neue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Helvetica Neue"/>
                </a:rPr>
                <a:t>the open standards-based programming model by enabling widely used codes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Helvetica Neue"/>
              </a:endParaRPr>
            </a:p>
          </p:txBody>
        </p:sp>
        <p:cxnSp>
          <p:nvCxnSpPr>
            <p:cNvPr id="10" name="Elbow Connector 91">
              <a:extLst>
                <a:ext uri="{FF2B5EF4-FFF2-40B4-BE49-F238E27FC236}">
                  <a16:creationId xmlns:a16="http://schemas.microsoft.com/office/drawing/2014/main" id="{7152EA90-2666-3336-A5D7-D5C142B22CD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302432" y="1160599"/>
              <a:ext cx="1294693" cy="1949049"/>
            </a:xfrm>
            <a:prstGeom prst="bentConnector4">
              <a:avLst>
                <a:gd name="adj1" fmla="val 199213"/>
                <a:gd name="adj2" fmla="val 100022"/>
              </a:avLst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92">
              <a:extLst>
                <a:ext uri="{FF2B5EF4-FFF2-40B4-BE49-F238E27FC236}">
                  <a16:creationId xmlns:a16="http://schemas.microsoft.com/office/drawing/2014/main" id="{DF413885-8D8A-5554-D657-277F80F56CE7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346609" y="1162947"/>
              <a:ext cx="235913" cy="1949047"/>
            </a:xfrm>
            <a:prstGeom prst="bentConnector4">
              <a:avLst>
                <a:gd name="adj1" fmla="val -17496"/>
                <a:gd name="adj2" fmla="val 99926"/>
              </a:avLst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D2465125-D699-6D13-B599-E556A3BFBA77}"/>
                </a:ext>
              </a:extLst>
            </p:cNvPr>
            <p:cNvSpPr txBox="1">
              <a:spLocks/>
            </p:cNvSpPr>
            <p:nvPr/>
          </p:nvSpPr>
          <p:spPr>
            <a:xfrm>
              <a:off x="6599301" y="1004790"/>
              <a:ext cx="1045952" cy="3693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Helvetica Neue"/>
                </a:rPr>
                <a:t>Learn.</a:t>
              </a: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Helvetica Neue"/>
              </a:endParaRPr>
            </a:p>
          </p:txBody>
        </p:sp>
        <p:cxnSp>
          <p:nvCxnSpPr>
            <p:cNvPr id="13" name="Elbow Connector 96">
              <a:extLst>
                <a:ext uri="{FF2B5EF4-FFF2-40B4-BE49-F238E27FC236}">
                  <a16:creationId xmlns:a16="http://schemas.microsoft.com/office/drawing/2014/main" id="{E6D8E47A-7FB4-9AFF-4AF7-8C181946580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217" y="1547251"/>
              <a:ext cx="1916628" cy="1143324"/>
            </a:xfrm>
            <a:prstGeom prst="bentConnector4">
              <a:avLst>
                <a:gd name="adj1" fmla="val -67"/>
                <a:gd name="adj2" fmla="val 256862"/>
              </a:avLst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97">
              <a:extLst>
                <a:ext uri="{FF2B5EF4-FFF2-40B4-BE49-F238E27FC236}">
                  <a16:creationId xmlns:a16="http://schemas.microsoft.com/office/drawing/2014/main" id="{7703E9FE-5CBC-B92D-7C5C-11195134CF6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37514" y="1134090"/>
              <a:ext cx="235913" cy="1949047"/>
            </a:xfrm>
            <a:prstGeom prst="bentConnector4">
              <a:avLst>
                <a:gd name="adj1" fmla="val -17496"/>
                <a:gd name="adj2" fmla="val 99926"/>
              </a:avLst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B2814B16-EC3E-F178-5F59-6CB002A81CD7}"/>
                </a:ext>
              </a:extLst>
            </p:cNvPr>
            <p:cNvSpPr txBox="1">
              <a:spLocks/>
            </p:cNvSpPr>
            <p:nvPr/>
          </p:nvSpPr>
          <p:spPr>
            <a:xfrm>
              <a:off x="9475866" y="990227"/>
              <a:ext cx="1334139" cy="3693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2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Helvetica Neue"/>
                </a:rPr>
                <a:t>Scale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Helvetica Neue"/>
                </a:rPr>
                <a:t>.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50A60241-F835-FA92-AB4A-79BB71053D3C}"/>
                </a:ext>
              </a:extLst>
            </p:cNvPr>
            <p:cNvSpPr txBox="1">
              <a:spLocks/>
            </p:cNvSpPr>
            <p:nvPr/>
          </p:nvSpPr>
          <p:spPr>
            <a:xfrm>
              <a:off x="9316561" y="1445284"/>
              <a:ext cx="2142859" cy="1728678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Helvetica Neue"/>
                </a:rPr>
                <a:t>Intel</a:t>
              </a:r>
              <a:r>
                <a:rPr kumimoji="0" lang="en-US" sz="14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Helvetica Neue"/>
                </a:rPr>
                <a:t>®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Helvetica Neue"/>
                </a:rPr>
                <a:t> Campus Hackathon</a:t>
              </a:r>
            </a:p>
            <a:p>
              <a:pPr marL="0" indent="0">
                <a:lnSpc>
                  <a:spcPct val="100000"/>
                </a:lnSpc>
                <a:buNone/>
                <a:defRPr/>
              </a:pPr>
              <a:r>
                <a:rPr 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Enabling the next generation of developers for deeper consumption of </a:t>
              </a:r>
              <a:r>
                <a:rPr lang="en-US" sz="1400" dirty="0" err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oneAPI</a:t>
              </a:r>
              <a:r>
                <a:rPr 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 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93B56F2-C5E7-B6A3-02EF-74F3981F5495}"/>
                </a:ext>
              </a:extLst>
            </p:cNvPr>
            <p:cNvGrpSpPr/>
            <p:nvPr/>
          </p:nvGrpSpPr>
          <p:grpSpPr>
            <a:xfrm>
              <a:off x="9226900" y="1159157"/>
              <a:ext cx="2369164" cy="1964537"/>
              <a:chOff x="6843947" y="1957201"/>
              <a:chExt cx="1943178" cy="1828438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81A784D-C744-0D61-7259-91079F0D4F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6389" y="1988199"/>
                <a:ext cx="670736" cy="0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52925FC-28EC-E230-988E-BF58137FF237}"/>
                  </a:ext>
                </a:extLst>
              </p:cNvPr>
              <p:cNvCxnSpPr/>
              <p:nvPr/>
            </p:nvCxnSpPr>
            <p:spPr>
              <a:xfrm>
                <a:off x="8787125" y="1978973"/>
                <a:ext cx="0" cy="1796864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6C5BEA8-E3AC-0CE9-CAC5-252FFE01CB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43947" y="3758590"/>
                <a:ext cx="1943178" cy="27049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5476E06-3B4E-934D-4289-4B8595CB21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48542" y="1957201"/>
                <a:ext cx="0" cy="1818636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7A1431B-ED0A-228A-A9EC-EE279E7C38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3947" y="1957201"/>
                <a:ext cx="286127" cy="0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82F08AD-C903-6ABF-04C2-41DCAC8E5870}"/>
              </a:ext>
            </a:extLst>
          </p:cNvPr>
          <p:cNvGrpSpPr/>
          <p:nvPr/>
        </p:nvGrpSpPr>
        <p:grpSpPr>
          <a:xfrm>
            <a:off x="405136" y="1124181"/>
            <a:ext cx="11225498" cy="2102639"/>
            <a:chOff x="405136" y="3983633"/>
            <a:chExt cx="11225498" cy="210263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5884457-5D2A-7AE3-A576-462F6ACEDA04}"/>
                </a:ext>
              </a:extLst>
            </p:cNvPr>
            <p:cNvGrpSpPr/>
            <p:nvPr/>
          </p:nvGrpSpPr>
          <p:grpSpPr>
            <a:xfrm>
              <a:off x="405136" y="4132304"/>
              <a:ext cx="11225498" cy="1953968"/>
              <a:chOff x="8967464" y="2063420"/>
              <a:chExt cx="1947358" cy="1836976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F725B7C-2E92-B528-B700-E53E17FDA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02956" y="2106781"/>
                <a:ext cx="1311866" cy="23961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21622B8-CB2C-50FA-256B-072D1D50C47C}"/>
                  </a:ext>
                </a:extLst>
              </p:cNvPr>
              <p:cNvCxnSpPr/>
              <p:nvPr/>
            </p:nvCxnSpPr>
            <p:spPr>
              <a:xfrm>
                <a:off x="10910642" y="2085192"/>
                <a:ext cx="0" cy="1796864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B2AF15E-E58D-226D-62AC-57E774E6FB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7464" y="3873347"/>
                <a:ext cx="1943178" cy="27049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D9D9A09-7955-9D66-DAEA-A336C2420C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72059" y="2063420"/>
                <a:ext cx="0" cy="1818636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80C6E5C-E7C1-F0B6-1594-17C4A94B4AB0}"/>
                </a:ext>
              </a:extLst>
            </p:cNvPr>
            <p:cNvSpPr txBox="1"/>
            <p:nvPr/>
          </p:nvSpPr>
          <p:spPr>
            <a:xfrm>
              <a:off x="458112" y="3983633"/>
              <a:ext cx="3555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1" i="0" u="none" strike="noStrike" dirty="0" err="1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oneAPI</a:t>
              </a:r>
              <a:r>
                <a:rPr lang="zh-CN" sz="1800" b="1" i="0" u="none" strike="noStrike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中国区</a:t>
              </a:r>
              <a:r>
                <a:rPr lang="ja-JP" sz="1800" b="1" i="0" u="none" strike="noStrike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学术合作项目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D722375-402E-CDC1-728F-8A49E9E14E60}"/>
                </a:ext>
              </a:extLst>
            </p:cNvPr>
            <p:cNvSpPr txBox="1"/>
            <p:nvPr/>
          </p:nvSpPr>
          <p:spPr>
            <a:xfrm>
              <a:off x="805937" y="4656690"/>
              <a:ext cx="10267602" cy="120032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1800" b="1" i="0" u="none" strike="noStrike" dirty="0" err="1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oneAPI</a:t>
              </a:r>
              <a:r>
                <a:rPr lang="zh-CN" sz="1800" b="1" i="0" u="none" strike="noStrike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中国区</a:t>
              </a:r>
              <a:r>
                <a:rPr lang="ja-JP" sz="1800" b="1" i="0" u="none" strike="noStrike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学术合作项目旨在通过</a:t>
              </a:r>
              <a:r>
                <a:rPr lang="zh-CN" sz="1800" b="1" i="0" u="none" strike="noStrike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卓越中心（</a:t>
              </a:r>
              <a:r>
                <a:rPr lang="en-US" sz="1800" b="1" i="0" u="none" strike="noStrike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Center of Excellence, </a:t>
              </a:r>
              <a:r>
                <a:rPr lang="zh-CN" sz="1800" b="1" i="0" u="none" strike="noStrike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简称</a:t>
              </a:r>
              <a:r>
                <a:rPr lang="en-US" sz="1800" b="1" i="0" u="none" strike="noStrike" dirty="0" err="1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CoE</a:t>
              </a:r>
              <a:r>
                <a:rPr lang="en-US" sz="1800" b="1" i="0" u="none" strike="noStrike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), </a:t>
              </a:r>
              <a:r>
                <a:rPr lang="zh-CN" sz="1800" b="1" i="0" u="none" strike="noStrike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在高校开展的课堂教学</a:t>
              </a:r>
              <a:r>
                <a:rPr lang="en-US" sz="1800" b="1" i="0" u="none" strike="noStrike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sz="1800" b="1" i="0" u="none" strike="noStrike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</a:t>
              </a:r>
              <a:r>
                <a:rPr lang="en-US" sz="1800" b="1" i="0" u="none" strike="noStrike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C++</a:t>
              </a:r>
              <a:r>
                <a:rPr lang="zh-CN" sz="1800" b="1" i="0" u="none" strike="noStrike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sz="1800" b="1" i="0" u="none" strike="noStrike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SYCL</a:t>
              </a:r>
              <a:r>
                <a:rPr lang="zh-CN" sz="1800" b="1" i="0" u="none" strike="noStrike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编程模型教学及介绍相关</a:t>
              </a:r>
              <a:r>
                <a:rPr lang="en-US" sz="1800" b="1" i="0" u="none" strike="noStrike" dirty="0" err="1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oneAPI</a:t>
              </a:r>
              <a:r>
                <a:rPr lang="zh-CN" sz="1800" b="1" i="0" u="none" strike="noStrike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各项技术及软件组件</a:t>
              </a:r>
              <a:r>
                <a:rPr lang="en-US" sz="1800" b="1" i="0" u="none" strike="noStrike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sz="1800" b="1" i="0" u="none" strike="noStrike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sz="1800" b="1" i="0" u="none" strike="noStrike" dirty="0" err="1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oneAPI</a:t>
              </a:r>
              <a:r>
                <a:rPr lang="zh-CN" sz="1800" b="1" i="0" u="none" strike="noStrike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校园黑客松竞赛</a:t>
              </a:r>
              <a:r>
                <a:rPr lang="ja-JP" sz="1800" b="1" i="0" u="none" strike="noStrike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、学生创新项目</a:t>
              </a:r>
              <a:r>
                <a:rPr lang="zh-CN" sz="1800" b="1" i="0" u="none" strike="noStrike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、校园讲座</a:t>
              </a:r>
              <a:r>
                <a:rPr lang="ja-JP" sz="1800" b="1" i="0" u="none" strike="noStrike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等各种形式促进</a:t>
              </a:r>
              <a:r>
                <a:rPr lang="en-US" sz="1800" b="1" i="0" u="none" strike="noStrike" dirty="0" err="1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oneAPI</a:t>
              </a:r>
              <a:r>
                <a:rPr lang="zh-CN" sz="1800" b="1" i="0" u="none" strike="noStrike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异构统一编程模型</a:t>
              </a:r>
              <a:r>
                <a:rPr lang="ja-JP" sz="1800" b="1" i="0" u="none" strike="noStrike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在学术界的认知和使用，希望籍由</a:t>
              </a:r>
              <a:r>
                <a:rPr lang="zh-CN" sz="1800" b="1" i="0" u="none" strike="noStrike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产学</a:t>
              </a:r>
              <a:r>
                <a:rPr lang="ja-JP" sz="1800" b="1" i="0" u="none" strike="noStrike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合作来</a:t>
              </a:r>
              <a:r>
                <a:rPr lang="zh-CN" sz="1800" b="1" i="0" u="none" strike="noStrike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引领或推动行业创新，培养创新人才，</a:t>
              </a:r>
              <a:r>
                <a:rPr lang="ja-JP" sz="1800" b="1" i="0" u="none" strike="noStrike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收集使用反馈</a:t>
              </a:r>
              <a:r>
                <a:rPr lang="zh-CN" sz="1800" b="1" i="0" u="none" strike="noStrike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ja-JP" sz="1800" b="1" i="0" u="none" strike="noStrike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孵化研究合作。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Helvetica Neue"/>
              </a:endParaRPr>
            </a:p>
          </p:txBody>
        </p:sp>
      </p:grpSp>
      <p:sp>
        <p:nvSpPr>
          <p:cNvPr id="31" name="Arrow: Down 30">
            <a:extLst>
              <a:ext uri="{FF2B5EF4-FFF2-40B4-BE49-F238E27FC236}">
                <a16:creationId xmlns:a16="http://schemas.microsoft.com/office/drawing/2014/main" id="{AAEA4FF6-69B4-2BE3-F252-41EEA183E146}"/>
              </a:ext>
            </a:extLst>
          </p:cNvPr>
          <p:cNvSpPr/>
          <p:nvPr/>
        </p:nvSpPr>
        <p:spPr>
          <a:xfrm>
            <a:off x="1538194" y="3428999"/>
            <a:ext cx="182880" cy="30530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Helvetica Neue"/>
            </a:endParaRP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4E5B4510-248E-2359-D186-A89238BF0FB6}"/>
              </a:ext>
            </a:extLst>
          </p:cNvPr>
          <p:cNvSpPr/>
          <p:nvPr/>
        </p:nvSpPr>
        <p:spPr>
          <a:xfrm>
            <a:off x="10383584" y="3480865"/>
            <a:ext cx="187458" cy="2999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Helvetica Neue"/>
            </a:endParaRP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3BC9D775-5D5A-B507-655D-F17649FB378A}"/>
              </a:ext>
            </a:extLst>
          </p:cNvPr>
          <p:cNvSpPr/>
          <p:nvPr/>
        </p:nvSpPr>
        <p:spPr>
          <a:xfrm>
            <a:off x="7516915" y="3462801"/>
            <a:ext cx="194025" cy="2999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Helvetica Neue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F301515E-14EA-4F0E-2E66-EF0D6C98551E}"/>
              </a:ext>
            </a:extLst>
          </p:cNvPr>
          <p:cNvSpPr/>
          <p:nvPr/>
        </p:nvSpPr>
        <p:spPr>
          <a:xfrm>
            <a:off x="4924644" y="3480148"/>
            <a:ext cx="179614" cy="30575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100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46A19A1-193A-8BB1-FFC2-D050498950E0}"/>
              </a:ext>
            </a:extLst>
          </p:cNvPr>
          <p:cNvSpPr txBox="1"/>
          <p:nvPr/>
        </p:nvSpPr>
        <p:spPr>
          <a:xfrm>
            <a:off x="1965432" y="2364092"/>
            <a:ext cx="7956333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2438338" hangingPunct="0"/>
            <a:r>
              <a:rPr lang="en-US" altLang="zh-CN" sz="5400">
                <a:solidFill>
                  <a:schemeClr val="tx2"/>
                </a:solidFill>
              </a:rPr>
              <a:t>Intel-optimized XGBoost</a:t>
            </a:r>
            <a:endParaRPr lang="zh-CN" altLang="en-US" sz="5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52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4CCD3-7F98-2601-877E-CA71A9D52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>
                <a:solidFill>
                  <a:schemeClr val="tx2"/>
                </a:solidFill>
              </a:rPr>
              <a:t>XGBoost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C011A4-3177-8BEF-9626-B5CA70F59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530" y="428624"/>
            <a:ext cx="2705100" cy="10953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A44AEC-612F-E09E-A7A3-3C426E2D3F2D}"/>
              </a:ext>
            </a:extLst>
          </p:cNvPr>
          <p:cNvSpPr txBox="1"/>
          <p:nvPr/>
        </p:nvSpPr>
        <p:spPr>
          <a:xfrm>
            <a:off x="571370" y="1444098"/>
            <a:ext cx="8344160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CN" b="0" i="0">
                <a:solidFill>
                  <a:srgbClr val="4D4D4D"/>
                </a:solidFill>
                <a:effectLst/>
                <a:latin typeface="-apple-system"/>
              </a:rPr>
              <a:t>XGBoost</a:t>
            </a:r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是</a:t>
            </a:r>
            <a:r>
              <a:rPr lang="en-US" altLang="zh-CN" b="0" i="0">
                <a:solidFill>
                  <a:srgbClr val="4D4D4D"/>
                </a:solidFill>
                <a:effectLst/>
                <a:latin typeface="-apple-system"/>
              </a:rPr>
              <a:t>Boosting</a:t>
            </a:r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算法的其中一种，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-apple-system"/>
              </a:rPr>
              <a:t>Boosting</a:t>
            </a:r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算法的思想是将许多弱分类器集成在一起，形成一个强分类器。</a:t>
            </a:r>
            <a:r>
              <a:rPr lang="en-US" altLang="zh-CN" b="0" i="0">
                <a:solidFill>
                  <a:srgbClr val="4D4D4D"/>
                </a:solidFill>
                <a:effectLst/>
                <a:latin typeface="-apple-system"/>
              </a:rPr>
              <a:t>Boosting</a:t>
            </a:r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是一种可以用来减小监督式学习中偏差的机器学习算法。例如</a:t>
            </a:r>
            <a:r>
              <a:rPr lang="zh-CN" altLang="en-US" b="0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将很多弱分类器结合起来组成一个集成的类似于</a:t>
            </a:r>
            <a:r>
              <a:rPr lang="en-US" altLang="zh-CN" b="0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SVM</a:t>
            </a:r>
            <a:r>
              <a:rPr lang="zh-CN" altLang="en-US" b="0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或者神经网络的强分类器。</a:t>
            </a:r>
            <a:endParaRPr lang="zh-CN" altLang="en-US" b="0" i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A0DBE1-F666-0D8B-94F7-4447603BC6F7}"/>
              </a:ext>
            </a:extLst>
          </p:cNvPr>
          <p:cNvSpPr txBox="1"/>
          <p:nvPr/>
        </p:nvSpPr>
        <p:spPr>
          <a:xfrm>
            <a:off x="497797" y="3429000"/>
            <a:ext cx="8225789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333333"/>
                </a:solidFill>
                <a:effectLst/>
                <a:latin typeface="Helvetica Neue"/>
              </a:rPr>
              <a:t>加入的过程中，通常根据它们的分类准确率给予不同的权重。加和弱学习者之后，数据通常会被重新加权，来强化对之前分类错误数据点的分类。</a:t>
            </a:r>
            <a:endParaRPr lang="en-US" altLang="zh-CN" b="0" i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梯度提升是一种机器学习集成技术，它将多个较弱的模型组合起来构建一个强大的预测模型。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83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A5E163F-7781-0296-0C78-2886DA24BBDB}"/>
              </a:ext>
            </a:extLst>
          </p:cNvPr>
          <p:cNvSpPr txBox="1"/>
          <p:nvPr/>
        </p:nvSpPr>
        <p:spPr>
          <a:xfrm>
            <a:off x="1016153" y="2572940"/>
            <a:ext cx="10159692" cy="2585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CN" b="0" i="0">
                <a:solidFill>
                  <a:srgbClr val="0D0D0D"/>
                </a:solidFill>
                <a:effectLst/>
                <a:latin typeface="Söhne"/>
              </a:rPr>
              <a:t>XGBoost</a:t>
            </a:r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是一个流行的开源库，用于梯度提升。</a:t>
            </a:r>
            <a:r>
              <a:rPr lang="en-US" altLang="zh-CN" b="0" i="0">
                <a:solidFill>
                  <a:srgbClr val="0D0D0D"/>
                </a:solidFill>
                <a:effectLst/>
                <a:latin typeface="Söhne"/>
              </a:rPr>
              <a:t>Intel</a:t>
            </a:r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为</a:t>
            </a:r>
            <a:r>
              <a:rPr lang="en-US" altLang="zh-CN" b="0" i="0">
                <a:solidFill>
                  <a:srgbClr val="0D0D0D"/>
                </a:solidFill>
                <a:effectLst/>
                <a:latin typeface="Söhne"/>
              </a:rPr>
              <a:t>XGBoost</a:t>
            </a:r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贡献了软件优化，使您可以在</a:t>
            </a:r>
            <a:r>
              <a:rPr lang="en-US" altLang="zh-CN" b="0" i="0">
                <a:solidFill>
                  <a:srgbClr val="0D0D0D"/>
                </a:solidFill>
                <a:effectLst/>
                <a:latin typeface="Söhne"/>
              </a:rPr>
              <a:t>Intel®</a:t>
            </a:r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硬件上最大化性能，而无需进行任何代码更改。</a:t>
            </a:r>
          </a:p>
          <a:p>
            <a:pPr algn="l"/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由于机器学习推断通常需要极快的响应速度，</a:t>
            </a:r>
            <a:r>
              <a:rPr lang="en-US" altLang="zh-CN" b="0" i="0">
                <a:solidFill>
                  <a:srgbClr val="0D0D0D"/>
                </a:solidFill>
                <a:effectLst/>
                <a:latin typeface="Söhne"/>
              </a:rPr>
              <a:t>Intel</a:t>
            </a:r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开发了</a:t>
            </a:r>
            <a:r>
              <a:rPr lang="en-US" altLang="zh-CN" b="0" i="0">
                <a:solidFill>
                  <a:srgbClr val="0D0D0D"/>
                </a:solidFill>
                <a:effectLst/>
                <a:latin typeface="Söhne"/>
              </a:rPr>
              <a:t>daal4py</a:t>
            </a:r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库中的快速树推断功能。</a:t>
            </a:r>
            <a:endParaRPr lang="en-US" altLang="zh-CN" b="0" i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endParaRPr lang="en-US" altLang="zh-CN">
              <a:solidFill>
                <a:srgbClr val="0D0D0D"/>
              </a:solidFill>
              <a:latin typeface="Söhne"/>
            </a:endParaRPr>
          </a:p>
          <a:p>
            <a:pPr algn="l"/>
            <a:endParaRPr lang="en-US" altLang="zh-CN" b="0" i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通过几行代码，您可以：</a:t>
            </a:r>
          </a:p>
          <a:p>
            <a:pPr algn="l"/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将您的</a:t>
            </a:r>
            <a:r>
              <a:rPr lang="en-US" altLang="zh-CN" b="0" i="0">
                <a:solidFill>
                  <a:srgbClr val="0D0D0D"/>
                </a:solidFill>
                <a:effectLst/>
                <a:latin typeface="Söhne"/>
              </a:rPr>
              <a:t>XGBoost</a:t>
            </a:r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、</a:t>
            </a:r>
            <a:r>
              <a:rPr lang="en-US" altLang="zh-CN" b="0" i="0">
                <a:solidFill>
                  <a:srgbClr val="0D0D0D"/>
                </a:solidFill>
                <a:effectLst/>
                <a:latin typeface="Söhne"/>
              </a:rPr>
              <a:t>LightGBM</a:t>
            </a:r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和</a:t>
            </a:r>
            <a:r>
              <a:rPr lang="en-US" altLang="zh-CN" b="0" i="0">
                <a:solidFill>
                  <a:srgbClr val="0D0D0D"/>
                </a:solidFill>
                <a:effectLst/>
                <a:latin typeface="Söhne"/>
              </a:rPr>
              <a:t>CatBoost*</a:t>
            </a:r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梯度提升模型转换为</a:t>
            </a:r>
            <a:r>
              <a:rPr lang="en-US" altLang="zh-CN" b="0" i="0">
                <a:solidFill>
                  <a:srgbClr val="0D0D0D"/>
                </a:solidFill>
                <a:effectLst/>
                <a:latin typeface="Söhne"/>
              </a:rPr>
              <a:t>daal4py</a:t>
            </a:r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。 </a:t>
            </a:r>
            <a:endParaRPr lang="en-US" altLang="zh-CN" b="0" i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在加速梯度提升推断的同时保持准确性。 </a:t>
            </a:r>
            <a:endParaRPr lang="en-US" altLang="zh-CN" b="0" i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US" altLang="zh-CN" b="0" i="0">
                <a:solidFill>
                  <a:srgbClr val="0D0D0D"/>
                </a:solidFill>
                <a:effectLst/>
                <a:latin typeface="Söhne"/>
              </a:rPr>
              <a:t>XGBoost</a:t>
            </a:r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优化和快速树推断是</a:t>
            </a:r>
            <a:r>
              <a:rPr lang="en-US" altLang="zh-CN" b="0" i="0">
                <a:solidFill>
                  <a:srgbClr val="0D0D0D"/>
                </a:solidFill>
                <a:effectLst/>
                <a:latin typeface="Söhne"/>
              </a:rPr>
              <a:t>Intel® AI</a:t>
            </a:r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和机器学习开发工具和资源的端到端套件的一部分。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6E8CC1-4139-A388-3127-82F1E1969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98" y="521124"/>
            <a:ext cx="8709203" cy="129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6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9644E5-AF83-539C-9E0F-2B42FB15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>
                <a:solidFill>
                  <a:schemeClr val="tx2"/>
                </a:solidFill>
              </a:rPr>
              <a:t>Intel-optimized XGBoost</a:t>
            </a:r>
            <a:br>
              <a:rPr lang="zh-CN" altLang="en-US" sz="4000">
                <a:solidFill>
                  <a:schemeClr val="tx2"/>
                </a:solidFill>
              </a:rPr>
            </a:b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ADF80C-6484-55FF-FB40-B1166A0E287F}"/>
              </a:ext>
            </a:extLst>
          </p:cNvPr>
          <p:cNvSpPr txBox="1"/>
          <p:nvPr/>
        </p:nvSpPr>
        <p:spPr>
          <a:xfrm>
            <a:off x="409902" y="5640169"/>
            <a:ext cx="10930759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/>
              <a:t>https://www.intel.com/content/www/us/en/developer/articles/technical/optimization-for-xgboost-cheat-sheet.html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106CAE-DCC1-EF74-990C-519364255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70" y="1523999"/>
            <a:ext cx="8763000" cy="647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679B49-4C29-CAE7-F905-AF2DF1F03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70" y="2505073"/>
            <a:ext cx="92202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2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6606584-FC64-978F-6108-7A06B39F4590}"/>
              </a:ext>
            </a:extLst>
          </p:cNvPr>
          <p:cNvSpPr txBox="1"/>
          <p:nvPr/>
        </p:nvSpPr>
        <p:spPr>
          <a:xfrm>
            <a:off x="394137" y="5797244"/>
            <a:ext cx="907042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/>
              <a:t>https://github.com/idz-cn/2023hackathon/blob/main/machine-learning-track/ML-Hackathon-Demo.ipynb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8721AC-8ACD-5E00-A08D-9E7746D97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37" y="588844"/>
            <a:ext cx="10823227" cy="498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6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>
            <a:extLst>
              <a:ext uri="{FF2B5EF4-FFF2-40B4-BE49-F238E27FC236}">
                <a16:creationId xmlns:a16="http://schemas.microsoft.com/office/drawing/2014/main" id="{AE161A33-3D39-89A1-D6C9-9673927FA2EB}"/>
              </a:ext>
            </a:extLst>
          </p:cNvPr>
          <p:cNvSpPr/>
          <p:nvPr/>
        </p:nvSpPr>
        <p:spPr>
          <a:xfrm rot="16200000">
            <a:off x="3991310" y="-2664002"/>
            <a:ext cx="4209378" cy="12187585"/>
          </a:xfrm>
          <a:prstGeom prst="rect">
            <a:avLst/>
          </a:prstGeom>
          <a:solidFill>
            <a:srgbClr val="0068B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667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E950F1-30A0-FBFB-2EC6-DB50A939F776}"/>
              </a:ext>
            </a:extLst>
          </p:cNvPr>
          <p:cNvSpPr txBox="1"/>
          <p:nvPr/>
        </p:nvSpPr>
        <p:spPr>
          <a:xfrm>
            <a:off x="402957" y="1323519"/>
            <a:ext cx="1094180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课程实践选题以及提交要求</a:t>
            </a:r>
            <a:b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详见助教发布的群文件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课程实践选题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algn="ctr"/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0" lang="zh-CN" altLang="en-US" sz="2800" b="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云环境注册与启用请参考：</a:t>
            </a:r>
            <a:endParaRPr kumimoji="0" lang="en-US" altLang="zh-CN" sz="2800" b="0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oneAPI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Developer Cloud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注册与使用指南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6129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14">
            <a:extLst>
              <a:ext uri="{FF2B5EF4-FFF2-40B4-BE49-F238E27FC236}">
                <a16:creationId xmlns:a16="http://schemas.microsoft.com/office/drawing/2014/main" id="{0C6E4BF5-2F6B-52B1-7AA2-A6C415338D3B}"/>
              </a:ext>
            </a:extLst>
          </p:cNvPr>
          <p:cNvSpPr/>
          <p:nvPr/>
        </p:nvSpPr>
        <p:spPr>
          <a:xfrm>
            <a:off x="2205" y="880848"/>
            <a:ext cx="3214142" cy="647922"/>
          </a:xfrm>
          <a:prstGeom prst="rect">
            <a:avLst/>
          </a:prstGeom>
          <a:solidFill>
            <a:srgbClr val="0068B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89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One Display Regular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72724D1-1C87-204F-2708-F669890A1557}"/>
              </a:ext>
            </a:extLst>
          </p:cNvPr>
          <p:cNvSpPr txBox="1">
            <a:spLocks/>
          </p:cNvSpPr>
          <p:nvPr/>
        </p:nvSpPr>
        <p:spPr>
          <a:xfrm>
            <a:off x="742146" y="808857"/>
            <a:ext cx="2735671" cy="863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IntelOne Display Regular" panose="020B0503020203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IntelOne Display Regular" panose="020B0503020203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IntelOne Display Regular" panose="020B0503020203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IntelOne Display Regular" panose="020B05030202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IntelOne Display Regular" panose="020B0503020203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9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IntelOne Display Regular" panose="020B0503020203020204" pitchFamily="34" charset="0"/>
              <a:buNone/>
            </a:pPr>
            <a:r>
              <a:rPr lang="zh-CN" altLang="en-US" sz="2799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ntel Clear" panose="020B0604020203020204" pitchFamily="34" charset="0"/>
              </a:rPr>
              <a:t>一等奖（</a:t>
            </a:r>
            <a:r>
              <a:rPr lang="en-US" altLang="zh-CN" sz="2799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ntel Clear" panose="020B0604020203020204" pitchFamily="34" charset="0"/>
              </a:rPr>
              <a:t>10</a:t>
            </a:r>
            <a:r>
              <a:rPr lang="zh-CN" altLang="en-US" sz="2799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ntel Clear" panose="020B0604020203020204" pitchFamily="34" charset="0"/>
              </a:rPr>
              <a:t>名）</a:t>
            </a:r>
            <a:endParaRPr lang="en-US" sz="2799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Intel Clear" panose="020B0604020203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E8410C-FF22-D825-0398-1A0BA59988B2}"/>
              </a:ext>
            </a:extLst>
          </p:cNvPr>
          <p:cNvSpPr txBox="1"/>
          <p:nvPr/>
        </p:nvSpPr>
        <p:spPr>
          <a:xfrm>
            <a:off x="1365287" y="78292"/>
            <a:ext cx="8998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26"/>
            <a:r>
              <a:rPr lang="zh-CN" altLang="en-US" sz="4000" b="1" dirty="0">
                <a:solidFill>
                  <a:srgbClr val="0068B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优秀作业奖与奖品</a:t>
            </a:r>
            <a:endParaRPr lang="en-US" sz="4000" dirty="0">
              <a:solidFill>
                <a:srgbClr val="0068B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0" name="图片 15" descr="01.png">
            <a:extLst>
              <a:ext uri="{FF2B5EF4-FFF2-40B4-BE49-F238E27FC236}">
                <a16:creationId xmlns:a16="http://schemas.microsoft.com/office/drawing/2014/main" id="{70CDE12B-B920-3373-491B-CEE0B5C8498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5" y="837312"/>
            <a:ext cx="828810" cy="835441"/>
          </a:xfrm>
          <a:prstGeom prst="rect">
            <a:avLst/>
          </a:prstGeom>
        </p:spPr>
      </p:pic>
      <p:sp>
        <p:nvSpPr>
          <p:cNvPr id="31" name="矩形 18">
            <a:extLst>
              <a:ext uri="{FF2B5EF4-FFF2-40B4-BE49-F238E27FC236}">
                <a16:creationId xmlns:a16="http://schemas.microsoft.com/office/drawing/2014/main" id="{1051C692-32C1-EA48-0907-C72A7E1128DB}"/>
              </a:ext>
            </a:extLst>
          </p:cNvPr>
          <p:cNvSpPr/>
          <p:nvPr/>
        </p:nvSpPr>
        <p:spPr>
          <a:xfrm>
            <a:off x="3936260" y="880848"/>
            <a:ext cx="3214142" cy="647922"/>
          </a:xfrm>
          <a:prstGeom prst="rect">
            <a:avLst/>
          </a:prstGeom>
          <a:solidFill>
            <a:srgbClr val="0068B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89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One Display Regular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8A346729-BA0E-5BEC-164D-CB1CA323FEB0}"/>
              </a:ext>
            </a:extLst>
          </p:cNvPr>
          <p:cNvSpPr txBox="1">
            <a:spLocks/>
          </p:cNvSpPr>
          <p:nvPr/>
        </p:nvSpPr>
        <p:spPr>
          <a:xfrm>
            <a:off x="4722666" y="808857"/>
            <a:ext cx="2735671" cy="863896"/>
          </a:xfrm>
          <a:prstGeom prst="rect">
            <a:avLst/>
          </a:prstGeom>
        </p:spPr>
        <p:txBody>
          <a:bodyPr vert="horz" lIns="91419" tIns="45709" rIns="91419" bIns="45709" rtlCol="0">
            <a:normAutofit/>
          </a:bodyPr>
          <a:lstStyle/>
          <a:p>
            <a:pPr defTabSz="914126">
              <a:lnSpc>
                <a:spcPct val="150000"/>
              </a:lnSpc>
              <a:spcBef>
                <a:spcPts val="1000"/>
              </a:spcBef>
              <a:buClr>
                <a:srgbClr val="00C7FD"/>
              </a:buClr>
              <a:defRPr/>
            </a:pPr>
            <a:r>
              <a:rPr lang="zh-CN" altLang="en-US" sz="2799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ntel Clear" panose="020B0604020203020204" pitchFamily="34" charset="0"/>
              </a:rPr>
              <a:t>二等奖（</a:t>
            </a:r>
            <a:r>
              <a:rPr lang="en-US" altLang="zh-CN" sz="2799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ntel Clear" panose="020B0604020203020204" pitchFamily="34" charset="0"/>
              </a:rPr>
              <a:t>15</a:t>
            </a:r>
            <a:r>
              <a:rPr lang="zh-CN" altLang="en-US" sz="2799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ntel Clear" panose="020B0604020203020204" pitchFamily="34" charset="0"/>
              </a:rPr>
              <a:t>名）</a:t>
            </a:r>
            <a:endParaRPr lang="en-US" sz="2799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Intel Clear" panose="020B0604020203020204" pitchFamily="34" charset="0"/>
            </a:endParaRPr>
          </a:p>
        </p:txBody>
      </p:sp>
      <p:pic>
        <p:nvPicPr>
          <p:cNvPr id="33" name="图片 20" descr="01.png">
            <a:extLst>
              <a:ext uri="{FF2B5EF4-FFF2-40B4-BE49-F238E27FC236}">
                <a16:creationId xmlns:a16="http://schemas.microsoft.com/office/drawing/2014/main" id="{26275DA6-DFC4-59FB-89F9-930A321E6AC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6261" y="837312"/>
            <a:ext cx="828809" cy="835441"/>
          </a:xfrm>
          <a:prstGeom prst="rect">
            <a:avLst/>
          </a:prstGeom>
        </p:spPr>
      </p:pic>
      <p:sp>
        <p:nvSpPr>
          <p:cNvPr id="34" name="矩形 25">
            <a:extLst>
              <a:ext uri="{FF2B5EF4-FFF2-40B4-BE49-F238E27FC236}">
                <a16:creationId xmlns:a16="http://schemas.microsoft.com/office/drawing/2014/main" id="{23F4CA96-0578-A7DD-0320-DA60A69C558E}"/>
              </a:ext>
            </a:extLst>
          </p:cNvPr>
          <p:cNvSpPr/>
          <p:nvPr/>
        </p:nvSpPr>
        <p:spPr>
          <a:xfrm>
            <a:off x="7823792" y="880848"/>
            <a:ext cx="3599567" cy="647922"/>
          </a:xfrm>
          <a:prstGeom prst="rect">
            <a:avLst/>
          </a:prstGeom>
          <a:solidFill>
            <a:srgbClr val="0068B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89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One Display Regular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C0CF2CA4-8E73-313A-D621-CCCA930A0927}"/>
              </a:ext>
            </a:extLst>
          </p:cNvPr>
          <p:cNvSpPr txBox="1">
            <a:spLocks/>
          </p:cNvSpPr>
          <p:nvPr/>
        </p:nvSpPr>
        <p:spPr>
          <a:xfrm>
            <a:off x="8687688" y="808857"/>
            <a:ext cx="2735671" cy="863896"/>
          </a:xfrm>
          <a:prstGeom prst="rect">
            <a:avLst/>
          </a:prstGeom>
        </p:spPr>
        <p:txBody>
          <a:bodyPr vert="horz" lIns="91419" tIns="45709" rIns="91419" bIns="45709" rtlCol="0">
            <a:normAutofit/>
          </a:bodyPr>
          <a:lstStyle/>
          <a:p>
            <a:pPr defTabSz="914126">
              <a:lnSpc>
                <a:spcPct val="150000"/>
              </a:lnSpc>
              <a:spcBef>
                <a:spcPts val="1000"/>
              </a:spcBef>
              <a:buClr>
                <a:srgbClr val="00C7FD"/>
              </a:buClr>
              <a:defRPr/>
            </a:pPr>
            <a:r>
              <a:rPr lang="zh-CN" altLang="en-US" sz="2799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ntel Clear" panose="020B0604020203020204" pitchFamily="34" charset="0"/>
              </a:rPr>
              <a:t>三等奖（</a:t>
            </a:r>
            <a:r>
              <a:rPr lang="en-US" altLang="zh-CN" sz="2799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ntel Clear" panose="020B0604020203020204" pitchFamily="34" charset="0"/>
              </a:rPr>
              <a:t>25</a:t>
            </a:r>
            <a:r>
              <a:rPr lang="zh-CN" altLang="en-US" sz="2799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ntel Clear" panose="020B0604020203020204" pitchFamily="34" charset="0"/>
              </a:rPr>
              <a:t>名）</a:t>
            </a:r>
            <a:endParaRPr lang="en-US" sz="2799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Intel Clear" panose="020B0604020203020204" pitchFamily="34" charset="0"/>
            </a:endParaRPr>
          </a:p>
        </p:txBody>
      </p:sp>
      <p:pic>
        <p:nvPicPr>
          <p:cNvPr id="36" name="图片 27" descr="01.png">
            <a:extLst>
              <a:ext uri="{FF2B5EF4-FFF2-40B4-BE49-F238E27FC236}">
                <a16:creationId xmlns:a16="http://schemas.microsoft.com/office/drawing/2014/main" id="{D64CA2DF-D64B-B339-16F2-6833661AC7D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23793" y="837312"/>
            <a:ext cx="828809" cy="835440"/>
          </a:xfrm>
          <a:prstGeom prst="rect">
            <a:avLst/>
          </a:prstGeom>
        </p:spPr>
      </p:pic>
      <p:pic>
        <p:nvPicPr>
          <p:cNvPr id="40" name="Picture 39" descr="A wood speaker with a knob&#10;&#10;Description automatically generated">
            <a:extLst>
              <a:ext uri="{FF2B5EF4-FFF2-40B4-BE49-F238E27FC236}">
                <a16:creationId xmlns:a16="http://schemas.microsoft.com/office/drawing/2014/main" id="{58CA896F-E2BC-04AB-92E5-161F0D6946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780" y="1672752"/>
            <a:ext cx="2718622" cy="2279814"/>
          </a:xfrm>
          <a:prstGeom prst="rect">
            <a:avLst/>
          </a:prstGeom>
        </p:spPr>
      </p:pic>
      <p:pic>
        <p:nvPicPr>
          <p:cNvPr id="49" name="Picture 48" descr="A white object with a cow head on a white surface&#10;&#10;Description automatically generated">
            <a:extLst>
              <a:ext uri="{FF2B5EF4-FFF2-40B4-BE49-F238E27FC236}">
                <a16:creationId xmlns:a16="http://schemas.microsoft.com/office/drawing/2014/main" id="{40FEE98E-75A1-1218-8094-D8D245F562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29" y="4006679"/>
            <a:ext cx="2718622" cy="2357137"/>
          </a:xfrm>
          <a:prstGeom prst="rect">
            <a:avLst/>
          </a:prstGeom>
        </p:spPr>
      </p:pic>
      <p:pic>
        <p:nvPicPr>
          <p:cNvPr id="55" name="Picture 54" descr="A glass bottle with a green lid&#10;&#10;Description automatically generated">
            <a:extLst>
              <a:ext uri="{FF2B5EF4-FFF2-40B4-BE49-F238E27FC236}">
                <a16:creationId xmlns:a16="http://schemas.microsoft.com/office/drawing/2014/main" id="{491FF5E3-0B52-75FE-90C7-6C3681B9E4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800" y="1701208"/>
            <a:ext cx="2319549" cy="3853927"/>
          </a:xfrm>
          <a:prstGeom prst="rect">
            <a:avLst/>
          </a:prstGeom>
        </p:spPr>
      </p:pic>
      <p:pic>
        <p:nvPicPr>
          <p:cNvPr id="56" name="Picture 55" descr="A white cylinder with black text&#10;&#10;Description automatically generated">
            <a:extLst>
              <a:ext uri="{FF2B5EF4-FFF2-40B4-BE49-F238E27FC236}">
                <a16:creationId xmlns:a16="http://schemas.microsoft.com/office/drawing/2014/main" id="{6117981D-2E95-CE5B-F046-E1B661FE05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70" y="1716289"/>
            <a:ext cx="2101715" cy="370255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F81775C-5ADE-E203-DD21-FC6BD92FDA7F}"/>
              </a:ext>
            </a:extLst>
          </p:cNvPr>
          <p:cNvSpPr txBox="1"/>
          <p:nvPr/>
        </p:nvSpPr>
        <p:spPr>
          <a:xfrm>
            <a:off x="581114" y="5628876"/>
            <a:ext cx="217707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914126"/>
            <a:r>
              <a:rPr lang="en-US" altLang="zh-CN" dirty="0" err="1">
                <a:solidFill>
                  <a:srgbClr val="0068B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oneAPI</a:t>
            </a:r>
            <a:r>
              <a:rPr lang="zh-CN" altLang="en-US" dirty="0">
                <a:solidFill>
                  <a:srgbClr val="0068B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小米保温杯</a:t>
            </a:r>
            <a:endParaRPr lang="en-US" dirty="0">
              <a:solidFill>
                <a:srgbClr val="0068B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978CA97-4D06-FFB1-7F15-DEA91D497A2E}"/>
              </a:ext>
            </a:extLst>
          </p:cNvPr>
          <p:cNvSpPr txBox="1"/>
          <p:nvPr/>
        </p:nvSpPr>
        <p:spPr>
          <a:xfrm>
            <a:off x="8646923" y="5747092"/>
            <a:ext cx="217707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126"/>
            <a:r>
              <a:rPr lang="en-US" dirty="0" err="1">
                <a:solidFill>
                  <a:srgbClr val="0068B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Tritan</a:t>
            </a:r>
            <a:r>
              <a:rPr lang="zh-CN" altLang="en-US" dirty="0">
                <a:solidFill>
                  <a:srgbClr val="0068B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材质水壶</a:t>
            </a:r>
            <a:endParaRPr lang="en-US" dirty="0">
              <a:solidFill>
                <a:srgbClr val="0068B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FB2445-D97C-B7DF-DF0F-E8115992CFF8}"/>
              </a:ext>
            </a:extLst>
          </p:cNvPr>
          <p:cNvSpPr txBox="1"/>
          <p:nvPr/>
        </p:nvSpPr>
        <p:spPr>
          <a:xfrm>
            <a:off x="3967485" y="1991170"/>
            <a:ext cx="4642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zh-CN" altLang="en-US" dirty="0">
                <a:solidFill>
                  <a:srgbClr val="0068B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蓝牙小音箱或暖手宝二选一</a:t>
            </a:r>
            <a:endParaRPr lang="en-US" dirty="0">
              <a:solidFill>
                <a:srgbClr val="0068B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5335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BBE8410C-FF22-D825-0398-1A0BA59988B2}"/>
              </a:ext>
            </a:extLst>
          </p:cNvPr>
          <p:cNvSpPr txBox="1"/>
          <p:nvPr/>
        </p:nvSpPr>
        <p:spPr>
          <a:xfrm>
            <a:off x="1365287" y="78292"/>
            <a:ext cx="899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26"/>
            <a:r>
              <a:rPr lang="zh-CN" altLang="en-US" sz="4000" b="1" dirty="0">
                <a:solidFill>
                  <a:srgbClr val="0068B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欢迎学有余力的同学参加</a:t>
            </a:r>
            <a:endParaRPr lang="en-US" altLang="zh-CN" sz="4000" b="1" dirty="0">
              <a:solidFill>
                <a:srgbClr val="0068B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defTabSz="1218926"/>
            <a:r>
              <a:rPr lang="zh-CN" altLang="en-US" sz="2000" b="1" dirty="0">
                <a:solidFill>
                  <a:srgbClr val="0068B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英特尔人工智能创新应用大赛</a:t>
            </a:r>
            <a:endParaRPr lang="en-US" sz="2000" dirty="0">
              <a:solidFill>
                <a:srgbClr val="0068B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57ECB4CD-7845-5121-CFE5-F08F24EBA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3955"/>
            <a:ext cx="6223584" cy="1803670"/>
          </a:xfrm>
          <a:prstGeom prst="rect">
            <a:avLst/>
          </a:prstGeom>
        </p:spPr>
      </p:pic>
      <p:pic>
        <p:nvPicPr>
          <p:cNvPr id="7" name="Picture 6" descr="A screenshot of a game&#10;&#10;Description automatically generated">
            <a:extLst>
              <a:ext uri="{FF2B5EF4-FFF2-40B4-BE49-F238E27FC236}">
                <a16:creationId xmlns:a16="http://schemas.microsoft.com/office/drawing/2014/main" id="{72522E0C-5CC3-045C-31B0-AA98EE418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7625"/>
            <a:ext cx="4295967" cy="3528812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1005BA7-CBF7-31E1-F0C7-99204C8826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8791235"/>
              </p:ext>
            </p:extLst>
          </p:nvPr>
        </p:nvGraphicFramePr>
        <p:xfrm>
          <a:off x="10263499" y="490835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showAsIcon="1" r:id="rId5" imgW="914400" imgH="771525" progId="FoxitReader.Document">
                  <p:embed/>
                </p:oleObj>
              </mc:Choice>
              <mc:Fallback>
                <p:oleObj name="PDF" showAsIcon="1" r:id="rId5" imgW="914400" imgH="771525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63499" y="490835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D4943EE-A6C4-8606-3BD8-9DE6D1349482}"/>
              </a:ext>
            </a:extLst>
          </p:cNvPr>
          <p:cNvSpPr txBox="1"/>
          <p:nvPr/>
        </p:nvSpPr>
        <p:spPr>
          <a:xfrm>
            <a:off x="6452074" y="1358780"/>
            <a:ext cx="4725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68B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在线课程自学链接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https://marketing.intel.cn/bigdl-llm#/courses </a:t>
            </a:r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F398E6D4-23ED-8902-2652-AC8D516857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67" y="2897625"/>
            <a:ext cx="5412057" cy="35288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1470A0-FE74-470B-DBD0-2935EF856414}"/>
              </a:ext>
            </a:extLst>
          </p:cNvPr>
          <p:cNvSpPr txBox="1"/>
          <p:nvPr/>
        </p:nvSpPr>
        <p:spPr>
          <a:xfrm>
            <a:off x="9878940" y="4126195"/>
            <a:ext cx="1511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68B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更多大赛信息详见</a:t>
            </a:r>
            <a:endParaRPr lang="en-US" sz="1600" b="1" dirty="0">
              <a:solidFill>
                <a:srgbClr val="0068B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1381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D81727B-791C-8D59-D7CB-2326711FB7C9}"/>
              </a:ext>
            </a:extLst>
          </p:cNvPr>
          <p:cNvSpPr/>
          <p:nvPr/>
        </p:nvSpPr>
        <p:spPr>
          <a:xfrm>
            <a:off x="6356580" y="1280160"/>
            <a:ext cx="5835419" cy="49270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FFFF">
                  <a:alpha val="0"/>
                </a:srgbClr>
              </a:gs>
              <a:gs pos="64000">
                <a:srgbClr val="FFFF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76DBBF-1A63-15FB-CEEC-8F3F6C138C3B}"/>
              </a:ext>
            </a:extLst>
          </p:cNvPr>
          <p:cNvSpPr/>
          <p:nvPr/>
        </p:nvSpPr>
        <p:spPr>
          <a:xfrm>
            <a:off x="6185863" y="5130504"/>
            <a:ext cx="6006138" cy="7984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One Display AR Light" panose="020B0403020203020204" pitchFamily="34" charset="-78"/>
              </a:rPr>
              <a:t>On campus </a:t>
            </a:r>
            <a:r>
              <a:rPr lang="en-US" sz="18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One Display AR Light" panose="020B0403020203020204" pitchFamily="34" charset="-78"/>
              </a:rPr>
              <a:t>oneAPI</a:t>
            </a:r>
            <a:r>
              <a:rPr 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One Display AR Light" panose="020B0403020203020204" pitchFamily="34" charset="-78"/>
              </a:rPr>
              <a:t> Advocates</a:t>
            </a:r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FE1D0485-7D3A-D294-EB0F-90B32DAD0E99}"/>
              </a:ext>
            </a:extLst>
          </p:cNvPr>
          <p:cNvSpPr/>
          <p:nvPr/>
        </p:nvSpPr>
        <p:spPr>
          <a:xfrm rot="16200000">
            <a:off x="6159830" y="4928896"/>
            <a:ext cx="226372" cy="174297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3203FB-0AEC-AB60-DA4D-C5C2DF5A708C}"/>
              </a:ext>
            </a:extLst>
          </p:cNvPr>
          <p:cNvSpPr/>
          <p:nvPr/>
        </p:nvSpPr>
        <p:spPr>
          <a:xfrm>
            <a:off x="1280160" y="1280160"/>
            <a:ext cx="4697491" cy="4962596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  <a:alpha val="70000"/>
                </a:schemeClr>
              </a:gs>
              <a:gs pos="0">
                <a:schemeClr val="accent1">
                  <a:alpha val="9328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2525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9AF6F-B4A4-6DBD-86D1-3207C3E3C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84963"/>
            <a:ext cx="10305704" cy="1199822"/>
          </a:xfrm>
        </p:spPr>
        <p:txBody>
          <a:bodyPr>
            <a:normAutofit/>
          </a:bodyPr>
          <a:lstStyle/>
          <a:p>
            <a:pPr marL="457200" algn="ctr"/>
            <a:r>
              <a:rPr lang="zh-CN" altLang="en-US" b="1" kern="1200" dirty="0">
                <a:solidFill>
                  <a:srgbClr val="0068B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欢迎成为我们的学生大使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3A8BD-C68F-B013-0E76-F0FC6D89A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33082" y="2294911"/>
            <a:ext cx="4421059" cy="2643354"/>
          </a:xfrm>
        </p:spPr>
        <p:txBody>
          <a:bodyPr>
            <a:noAutofit/>
          </a:bodyPr>
          <a:lstStyle/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One Display AR Light" panose="020B0403020203020204" pitchFamily="34" charset="-78"/>
              </a:rPr>
              <a:t>Program Benefits</a:t>
            </a:r>
          </a:p>
          <a:p>
            <a:pPr marL="173736" indent="-173736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11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Recognition:</a:t>
            </a:r>
            <a:r>
              <a:rPr lang="en-US" sz="11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1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Recognition from Intel as a </a:t>
            </a:r>
            <a:r>
              <a:rPr lang="en-US" sz="11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oneAPI</a:t>
            </a:r>
            <a:r>
              <a:rPr lang="en-US" sz="11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expert</a:t>
            </a:r>
          </a:p>
          <a:p>
            <a:pPr marL="173736" indent="-173736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1100" b="1" i="0" dirty="0">
                <a:solidFill>
                  <a:schemeClr val="accent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IntelOne Display AR Light" panose="020B0403020203020204" pitchFamily="34" charset="-7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Intel</a:t>
            </a:r>
            <a:r>
              <a:rPr lang="en-US" sz="1100" b="1" i="0" baseline="30000" dirty="0">
                <a:solidFill>
                  <a:schemeClr val="accent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IntelOne Display AR Light" panose="020B0403020203020204" pitchFamily="34" charset="-7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®</a:t>
            </a:r>
            <a:r>
              <a:rPr lang="en-US" sz="1100" b="1" i="0" dirty="0">
                <a:solidFill>
                  <a:schemeClr val="accent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IntelOne Display AR Light" panose="020B0403020203020204" pitchFamily="34" charset="-7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Developer Cloud</a:t>
            </a:r>
            <a:r>
              <a:rPr lang="en-US" sz="1100" b="1" i="0" dirty="0">
                <a:solidFill>
                  <a:schemeClr val="accent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IntelOne Display AR Light" panose="020B0403020203020204" pitchFamily="34" charset="-78"/>
              </a:rPr>
              <a:t>: </a:t>
            </a:r>
            <a:r>
              <a:rPr lang="en-US" sz="1100" b="0" i="0" dirty="0">
                <a:solidFill>
                  <a:schemeClr val="tx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IntelOne Display AR Light" panose="020B0403020203020204" pitchFamily="34" charset="-78"/>
              </a:rPr>
              <a:t>Cloud credits will be provided to students using Intel technology for project and research</a:t>
            </a:r>
          </a:p>
          <a:p>
            <a:pPr marL="173736" indent="-173736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11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One Display AR Light" panose="020B0403020203020204" pitchFamily="34" charset="-78"/>
              </a:rPr>
              <a:t>Networking: </a:t>
            </a:r>
            <a:r>
              <a:rPr lang="en-US" sz="11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One Display AR Light" panose="020B0403020203020204" pitchFamily="34" charset="-78"/>
              </a:rPr>
              <a:t>Connection with other students worldwide</a:t>
            </a:r>
          </a:p>
          <a:p>
            <a:pPr marL="173736" indent="-173736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1100" b="1" i="0" dirty="0">
                <a:solidFill>
                  <a:schemeClr val="accent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IntelOne Display AR Light" panose="020B0403020203020204" pitchFamily="34" charset="-78"/>
              </a:rPr>
              <a:t>Support</a:t>
            </a:r>
            <a:r>
              <a:rPr lang="en-US" sz="1100" b="1" i="0" dirty="0">
                <a:solidFill>
                  <a:schemeClr val="tx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IntelOne Display AR Light" panose="020B0403020203020204" pitchFamily="34" charset="-78"/>
              </a:rPr>
              <a:t> </a:t>
            </a:r>
            <a:r>
              <a:rPr lang="en-US" sz="1100" b="0" i="0" dirty="0">
                <a:solidFill>
                  <a:schemeClr val="tx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IntelOne Display AR Light" panose="020B0403020203020204" pitchFamily="34" charset="-78"/>
              </a:rPr>
              <a:t>from Intel to organize local events</a:t>
            </a:r>
          </a:p>
          <a:p>
            <a:pPr marL="173736" indent="-173736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1100" b="1" i="0" dirty="0">
                <a:solidFill>
                  <a:schemeClr val="accent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IntelOne Display AR Light" panose="020B0403020203020204" pitchFamily="34" charset="-78"/>
              </a:rPr>
              <a:t>Reimbursement</a:t>
            </a:r>
            <a:r>
              <a:rPr lang="en-US" sz="1100" b="0" i="0" dirty="0">
                <a:solidFill>
                  <a:schemeClr val="tx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IntelOne Display AR Light" panose="020B0403020203020204" pitchFamily="34" charset="-78"/>
              </a:rPr>
              <a:t> from Intel for participating in accepted conferences and events</a:t>
            </a:r>
            <a:endParaRPr lang="en-US" sz="11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IntelOne Display AR Light" panose="020B0403020203020204" pitchFamily="34" charset="-78"/>
            </a:endParaRPr>
          </a:p>
          <a:p>
            <a:pPr marL="173736" indent="-173736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1100" b="1" i="0" dirty="0">
                <a:solidFill>
                  <a:schemeClr val="accent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IntelOne Display AR Light" panose="020B0403020203020204" pitchFamily="34" charset="-78"/>
              </a:rPr>
              <a:t>Internship:</a:t>
            </a:r>
            <a:r>
              <a:rPr lang="en-US" sz="1100" b="0" i="0" dirty="0">
                <a:solidFill>
                  <a:schemeClr val="tx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IntelOne Display AR Light" panose="020B0403020203020204" pitchFamily="34" charset="-78"/>
              </a:rPr>
              <a:t> Opportunity to be considered for an internship at Intel</a:t>
            </a:r>
            <a:endParaRPr lang="en-US" sz="11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IntelOne Display AR Light" panose="020B0403020203020204" pitchFamily="34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0A879-AAB3-94E1-BBA5-7970BD2CC2C9}"/>
              </a:ext>
            </a:extLst>
          </p:cNvPr>
          <p:cNvSpPr txBox="1"/>
          <p:nvPr/>
        </p:nvSpPr>
        <p:spPr>
          <a:xfrm>
            <a:off x="1528011" y="1543067"/>
            <a:ext cx="4231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Investing in students to become leaders in </a:t>
            </a:r>
            <a:br>
              <a:rPr 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their academic developer communities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817D7B8-E41A-7AD8-088B-70D58471321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7492" y="5016172"/>
            <a:ext cx="804672" cy="7083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B05C788-E6C9-F203-402C-2293F8CE013A}"/>
              </a:ext>
            </a:extLst>
          </p:cNvPr>
          <p:cNvSpPr/>
          <p:nvPr/>
        </p:nvSpPr>
        <p:spPr>
          <a:xfrm>
            <a:off x="9389550" y="3431779"/>
            <a:ext cx="2633996" cy="1584393"/>
          </a:xfrm>
          <a:prstGeom prst="rect">
            <a:avLst/>
          </a:prstGeom>
          <a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" b="-1532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6D9BA6-4A2E-61A7-F966-6AC9465B7C12}"/>
              </a:ext>
            </a:extLst>
          </p:cNvPr>
          <p:cNvSpPr/>
          <p:nvPr/>
        </p:nvSpPr>
        <p:spPr>
          <a:xfrm>
            <a:off x="9389550" y="1574876"/>
            <a:ext cx="2633996" cy="1504038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629" b="-7477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618BB2-8F8B-BE1F-FE56-4A16BFB64A3B}"/>
              </a:ext>
            </a:extLst>
          </p:cNvPr>
          <p:cNvSpPr/>
          <p:nvPr/>
        </p:nvSpPr>
        <p:spPr>
          <a:xfrm>
            <a:off x="6588337" y="1574876"/>
            <a:ext cx="2633996" cy="1504037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A6CAD-4AB8-56F1-BFAE-5C102B191404}"/>
              </a:ext>
            </a:extLst>
          </p:cNvPr>
          <p:cNvSpPr/>
          <p:nvPr/>
        </p:nvSpPr>
        <p:spPr>
          <a:xfrm>
            <a:off x="6588337" y="3431779"/>
            <a:ext cx="2632759" cy="1584393"/>
          </a:xfrm>
          <a:prstGeom prst="rect">
            <a:avLst/>
          </a:prstGeom>
          <a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EA44FC-0ED4-2007-6C04-FE6B697E4A1C}"/>
              </a:ext>
            </a:extLst>
          </p:cNvPr>
          <p:cNvSpPr/>
          <p:nvPr/>
        </p:nvSpPr>
        <p:spPr>
          <a:xfrm>
            <a:off x="0" y="0"/>
            <a:ext cx="1281527" cy="12801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  <a:alpha val="70000"/>
                </a:schemeClr>
              </a:gs>
              <a:gs pos="0">
                <a:schemeClr val="accent1">
                  <a:alpha val="9328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2525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43548E5-F701-E0BC-D1FA-E2B7564C84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78" y="286135"/>
            <a:ext cx="690170" cy="7427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B3484BE-23B2-7DFF-E9C8-796BF4BD62A4}"/>
              </a:ext>
            </a:extLst>
          </p:cNvPr>
          <p:cNvSpPr txBox="1"/>
          <p:nvPr/>
        </p:nvSpPr>
        <p:spPr>
          <a:xfrm>
            <a:off x="2489200" y="5758862"/>
            <a:ext cx="203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BDC4919-383E-C6BB-5C0C-239D182DF74F}"/>
              </a:ext>
            </a:extLst>
          </p:cNvPr>
          <p:cNvGrpSpPr/>
          <p:nvPr/>
        </p:nvGrpSpPr>
        <p:grpSpPr>
          <a:xfrm flipV="1">
            <a:off x="5867725" y="6250961"/>
            <a:ext cx="305986" cy="304845"/>
            <a:chOff x="131859" y="2779971"/>
            <a:chExt cx="435080" cy="433457"/>
          </a:xfrm>
          <a:solidFill>
            <a:schemeClr val="accent2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CF0FA7F-B3DD-0B8E-5CFA-38B96620AC95}"/>
                </a:ext>
              </a:extLst>
            </p:cNvPr>
            <p:cNvSpPr/>
            <p:nvPr/>
          </p:nvSpPr>
          <p:spPr>
            <a:xfrm>
              <a:off x="289471" y="2935960"/>
              <a:ext cx="277468" cy="277468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endParaRPr>
            </a:p>
          </p:txBody>
        </p:sp>
        <p:sp>
          <p:nvSpPr>
            <p:cNvPr id="29" name="Square">
              <a:extLst>
                <a:ext uri="{FF2B5EF4-FFF2-40B4-BE49-F238E27FC236}">
                  <a16:creationId xmlns:a16="http://schemas.microsoft.com/office/drawing/2014/main" id="{198CF896-5CC4-F9D3-7FF2-0E3833C701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859" y="2779971"/>
              <a:ext cx="157461" cy="157461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marL="0" marR="0" lvl="0" indent="0" algn="ctr" defTabSz="4127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26FC5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Neue Medium"/>
                </a:rPr>
                <a:t> </a:t>
              </a: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26FC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042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BB0D741-EAA3-6E70-C011-B23C87312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356" y="0"/>
            <a:ext cx="6296190" cy="64585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C09381D-B771-6C91-4DC9-413A3E3DA59C}"/>
              </a:ext>
            </a:extLst>
          </p:cNvPr>
          <p:cNvSpPr txBox="1"/>
          <p:nvPr/>
        </p:nvSpPr>
        <p:spPr>
          <a:xfrm>
            <a:off x="372624" y="409168"/>
            <a:ext cx="4572001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2438338" hangingPunct="0"/>
            <a:r>
              <a:rPr lang="en-US" altLang="zh-CN" sz="4800">
                <a:solidFill>
                  <a:schemeClr val="tx2"/>
                </a:solidFill>
              </a:rPr>
              <a:t>Intel® AI Analytics Toolkit</a:t>
            </a:r>
            <a:endParaRPr lang="zh-CN" altLang="en-US" sz="4800">
              <a:solidFill>
                <a:schemeClr val="tx2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70F757-D952-1E7A-4048-38EF93B59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24" y="2596384"/>
            <a:ext cx="4935100" cy="71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7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46A19A1-193A-8BB1-FFC2-D050498950E0}"/>
              </a:ext>
            </a:extLst>
          </p:cNvPr>
          <p:cNvSpPr txBox="1"/>
          <p:nvPr/>
        </p:nvSpPr>
        <p:spPr>
          <a:xfrm>
            <a:off x="1965432" y="2364092"/>
            <a:ext cx="7956333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2438338" hangingPunct="0"/>
            <a:r>
              <a:rPr lang="en-US" altLang="zh-CN" sz="5400">
                <a:solidFill>
                  <a:schemeClr val="tx2"/>
                </a:solidFill>
              </a:rPr>
              <a:t>Intel® Distribution of Modin</a:t>
            </a:r>
            <a:endParaRPr lang="zh-CN" altLang="en-US" sz="5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38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A39B6-A31B-2DD1-81C6-34043A3C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>
                <a:solidFill>
                  <a:schemeClr val="tx2"/>
                </a:solidFill>
              </a:rPr>
              <a:t>介绍</a:t>
            </a:r>
            <a:br>
              <a:rPr lang="zh-CN" altLang="en-US" sz="4000">
                <a:solidFill>
                  <a:schemeClr val="tx2"/>
                </a:solidFill>
              </a:rPr>
            </a:b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023E9F-6E34-E63F-DC1B-97EBA1E2D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70" y="1413476"/>
            <a:ext cx="2823471" cy="40158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2944E7-C096-D934-8D23-26EB769A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685" y="2824862"/>
            <a:ext cx="4086225" cy="876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DFB0D65-2E38-56B9-4870-D633C389E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80" y="452787"/>
            <a:ext cx="2943225" cy="24860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46161ED-1458-1F04-02D1-2481C0CB5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685" y="1413476"/>
            <a:ext cx="2364995" cy="10762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7FBE634-59CE-EE09-74CC-1051653CD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5880" y="4239675"/>
            <a:ext cx="4114800" cy="86677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AA0CE8C-FD36-AFBF-3F3C-47ED8808B968}"/>
              </a:ext>
            </a:extLst>
          </p:cNvPr>
          <p:cNvSpPr txBox="1"/>
          <p:nvPr/>
        </p:nvSpPr>
        <p:spPr>
          <a:xfrm>
            <a:off x="4007099" y="5183298"/>
            <a:ext cx="7052361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0" i="0">
                <a:solidFill>
                  <a:srgbClr val="121212"/>
                </a:solidFill>
                <a:effectLst/>
                <a:latin typeface="-apple-system"/>
              </a:rPr>
              <a:t>Modin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是一个</a:t>
            </a:r>
            <a:r>
              <a:rPr lang="en-US" altLang="zh-CN" b="0" i="0">
                <a:solidFill>
                  <a:srgbClr val="121212"/>
                </a:solidFill>
                <a:effectLst/>
                <a:latin typeface="-apple-system"/>
              </a:rPr>
              <a:t>Python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第三方库，可以通过并行来处理大数据集。它的语法和</a:t>
            </a:r>
            <a:r>
              <a:rPr lang="en-US" altLang="zh-CN" b="0" i="0">
                <a:solidFill>
                  <a:srgbClr val="121212"/>
                </a:solidFill>
                <a:effectLst/>
                <a:latin typeface="-apple-system"/>
              </a:rPr>
              <a:t>pandas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非常相似，因其出色的性能，能弥补</a:t>
            </a:r>
            <a:r>
              <a:rPr lang="en-US" altLang="zh-CN" b="0" i="0">
                <a:solidFill>
                  <a:srgbClr val="121212"/>
                </a:solidFill>
                <a:effectLst/>
                <a:latin typeface="-apple-system"/>
              </a:rPr>
              <a:t>Pandas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在处理大数据上的缺陷。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59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5_BasicWhite">
  <a:themeElements>
    <a:clrScheme name="Intel2020">
      <a:dk1>
        <a:srgbClr val="000000"/>
      </a:dk1>
      <a:lt1>
        <a:srgbClr val="FFFFFF"/>
      </a:lt1>
      <a:dk2>
        <a:srgbClr val="004A86"/>
      </a:dk2>
      <a:lt2>
        <a:srgbClr val="525252"/>
      </a:lt2>
      <a:accent1>
        <a:srgbClr val="0068B5"/>
      </a:accent1>
      <a:accent2>
        <a:srgbClr val="00C7FD"/>
      </a:accent2>
      <a:accent3>
        <a:srgbClr val="F6CB4B"/>
      </a:accent3>
      <a:accent4>
        <a:srgbClr val="D96930"/>
      </a:accent4>
      <a:accent5>
        <a:srgbClr val="8F5DA2"/>
      </a:accent5>
      <a:accent6>
        <a:srgbClr val="8BAE46"/>
      </a:accent6>
      <a:hlink>
        <a:srgbClr val="0068B5"/>
      </a:hlink>
      <a:folHlink>
        <a:srgbClr val="0068B5"/>
      </a:folHlink>
    </a:clrScheme>
    <a:fontScheme name="Custom 11">
      <a:majorFont>
        <a:latin typeface="Intel Clear Light"/>
        <a:ea typeface="Helvetica Neue"/>
        <a:cs typeface="Helvetica Neue"/>
      </a:majorFont>
      <a:minorFont>
        <a:latin typeface="Intel Clear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0" tIns="0" rIns="0" bIns="0" numCol="1" spcCol="38100" rtlCol="0" anchor="t" anchorCtr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b="0" i="0" u="none" strike="noStrike" cap="none" spc="0" normalizeH="0" baseline="0" dirty="0" err="1" smtClean="0">
            <a:ln>
              <a:noFill/>
            </a:ln>
            <a:solidFill>
              <a:schemeClr val="tx2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Intel_Internal_PPT_Template_White_Intel_Internal _PPT_Template_Final" id="{C3456016-2AA3-D34E-86BF-A1D609CAAC0C}" vid="{9A918FA0-80F6-F84A-9634-3248CA2F271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主题">
      <a:majorFont>
        <a:latin typeface="IntelOne Display Light"/>
        <a:ea typeface="Intel Clear Hans Light"/>
        <a:cs typeface=""/>
      </a:majorFont>
      <a:minorFont>
        <a:latin typeface="IntelOne Text"/>
        <a:ea typeface="Intel Clear H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EB5EC108112C4AACB011763034394F" ma:contentTypeVersion="17" ma:contentTypeDescription="Create a new document." ma:contentTypeScope="" ma:versionID="4d516fedd29b935fbfa058c3651facc4">
  <xsd:schema xmlns:xsd="http://www.w3.org/2001/XMLSchema" xmlns:xs="http://www.w3.org/2001/XMLSchema" xmlns:p="http://schemas.microsoft.com/office/2006/metadata/properties" xmlns:ns2="46b5e5b8-aa4b-43c7-aa4a-5deefdd27431" xmlns:ns3="770d00fd-782d-44f8-9ce2-b95561456b0d" xmlns:ns4="a7bc6c04-a6f3-4b85-abcc-278c78dc556b" targetNamespace="http://schemas.microsoft.com/office/2006/metadata/properties" ma:root="true" ma:fieldsID="b17acc59779cd645bc9cbf3ad917545f" ns2:_="" ns3:_="" ns4:_="">
    <xsd:import namespace="46b5e5b8-aa4b-43c7-aa4a-5deefdd27431"/>
    <xsd:import namespace="770d00fd-782d-44f8-9ce2-b95561456b0d"/>
    <xsd:import namespace="a7bc6c04-a6f3-4b85-abcc-278c78dc55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b5e5b8-aa4b-43c7-aa4a-5deefdd274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72a7515c-90a7-421b-ad67-16208a0551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0d00fd-782d-44f8-9ce2-b95561456b0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bc6c04-a6f3-4b85-abcc-278c78dc556b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6f1f51c9-2023-4aa3-a076-f30b3749ebe0}" ma:internalName="TaxCatchAll" ma:showField="CatchAllData" ma:web="770d00fd-782d-44f8-9ce2-b95561456b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6b5e5b8-aa4b-43c7-aa4a-5deefdd27431">
      <Terms xmlns="http://schemas.microsoft.com/office/infopath/2007/PartnerControls"/>
    </lcf76f155ced4ddcb4097134ff3c332f>
    <TaxCatchAll xmlns="a7bc6c04-a6f3-4b85-abcc-278c78dc556b" xsi:nil="true"/>
  </documentManagement>
</p:properties>
</file>

<file path=customXml/itemProps1.xml><?xml version="1.0" encoding="utf-8"?>
<ds:datastoreItem xmlns:ds="http://schemas.openxmlformats.org/officeDocument/2006/customXml" ds:itemID="{7FAD803F-FCEF-4F0D-B4B3-74237C65A7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E6C570-93AD-4932-8920-DFF17AA1CB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b5e5b8-aa4b-43c7-aa4a-5deefdd27431"/>
    <ds:schemaRef ds:uri="770d00fd-782d-44f8-9ce2-b95561456b0d"/>
    <ds:schemaRef ds:uri="a7bc6c04-a6f3-4b85-abcc-278c78dc55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6A9F99-D41A-44A8-85A9-780110C5B518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46b5e5b8-aa4b-43c7-aa4a-5deefdd27431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a7bc6c04-a6f3-4b85-abcc-278c78dc556b"/>
    <ds:schemaRef ds:uri="http://schemas.openxmlformats.org/package/2006/metadata/core-properties"/>
    <ds:schemaRef ds:uri="770d00fd-782d-44f8-9ce2-b95561456b0d"/>
  </ds:schemaRefs>
</ds:datastoreItem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2393</TotalTime>
  <Words>1345</Words>
  <Application>Microsoft Office PowerPoint</Application>
  <PresentationFormat>宽屏</PresentationFormat>
  <Paragraphs>106</Paragraphs>
  <Slides>24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9" baseType="lpstr">
      <vt:lpstr>-apple-system</vt:lpstr>
      <vt:lpstr>Helvetica Neue</vt:lpstr>
      <vt:lpstr>Helvetica Neue Medium</vt:lpstr>
      <vt:lpstr>Intel Clear</vt:lpstr>
      <vt:lpstr>Intel Clear Light</vt:lpstr>
      <vt:lpstr>Intel Clear Pro</vt:lpstr>
      <vt:lpstr>IntelOne Display Light</vt:lpstr>
      <vt:lpstr>IntelOne Display Regular</vt:lpstr>
      <vt:lpstr>IntelOne Text</vt:lpstr>
      <vt:lpstr>IntelOne Text Light</vt:lpstr>
      <vt:lpstr>Söhne</vt:lpstr>
      <vt:lpstr>等线</vt:lpstr>
      <vt:lpstr>等线 Light</vt:lpstr>
      <vt:lpstr>Microsoft YaHei</vt:lpstr>
      <vt:lpstr>Microsoft YaHei</vt:lpstr>
      <vt:lpstr>Arial</vt:lpstr>
      <vt:lpstr>Calibri</vt:lpstr>
      <vt:lpstr>Calibri Light</vt:lpstr>
      <vt:lpstr>Helvetica</vt:lpstr>
      <vt:lpstr>Wingdings</vt:lpstr>
      <vt:lpstr>25_BasicWhite</vt:lpstr>
      <vt:lpstr>自定义设计方案</vt:lpstr>
      <vt:lpstr>1_Office 主题</vt:lpstr>
      <vt:lpstr>1_Office Theme</vt:lpstr>
      <vt:lpstr>PDF</vt:lpstr>
      <vt:lpstr>校企合作课程实践</vt:lpstr>
      <vt:lpstr>The Intel® Academic Program for oneAPI Fostering the advancement of innovation in the academic</vt:lpstr>
      <vt:lpstr>PowerPoint 演示文稿</vt:lpstr>
      <vt:lpstr>PowerPoint 演示文稿</vt:lpstr>
      <vt:lpstr>PowerPoint 演示文稿</vt:lpstr>
      <vt:lpstr>欢迎成为我们的学生大使 </vt:lpstr>
      <vt:lpstr>PowerPoint 演示文稿</vt:lpstr>
      <vt:lpstr>PowerPoint 演示文稿</vt:lpstr>
      <vt:lpstr>介绍 </vt:lpstr>
      <vt:lpstr>Intel® Distribution of Modin </vt:lpstr>
      <vt:lpstr>安装</vt:lpstr>
      <vt:lpstr>PowerPoint 演示文稿</vt:lpstr>
      <vt:lpstr>Getting Started  </vt:lpstr>
      <vt:lpstr>PowerPoint 演示文稿</vt:lpstr>
      <vt:lpstr>Scikit-learn</vt:lpstr>
      <vt:lpstr>Intel-optimized Scikit-learn </vt:lpstr>
      <vt:lpstr>PowerPoint 演示文稿</vt:lpstr>
      <vt:lpstr>PowerPoint 演示文稿</vt:lpstr>
      <vt:lpstr>PowerPoint 演示文稿</vt:lpstr>
      <vt:lpstr>PowerPoint 演示文稿</vt:lpstr>
      <vt:lpstr>XGBoost</vt:lpstr>
      <vt:lpstr>PowerPoint 演示文稿</vt:lpstr>
      <vt:lpstr>Intel-optimized XGBoost 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Tierney, Kristin</dc:creator>
  <cp:lastModifiedBy>唐 海洋</cp:lastModifiedBy>
  <cp:revision>75</cp:revision>
  <cp:lastPrinted>2023-02-16T21:52:34Z</cp:lastPrinted>
  <dcterms:created xsi:type="dcterms:W3CDTF">2023-01-23T20:09:08Z</dcterms:created>
  <dcterms:modified xsi:type="dcterms:W3CDTF">2024-02-21T02:01:44Z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0x0101006DEB5EC108112C4AACB011763034394F</vt:lpwstr>
  </property>
  <property fmtid="{D5CDD505-2E9C-101B-9397-08002B2CF9AE}" pid="3" name="MediaServiceImageTags">
    <vt:lpwstr/>
  </property>
</Properties>
</file>